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309" r:id="rId2"/>
    <p:sldId id="256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9" r:id="rId11"/>
    <p:sldId id="353" r:id="rId12"/>
    <p:sldId id="270" r:id="rId13"/>
    <p:sldId id="352" r:id="rId14"/>
    <p:sldId id="271" r:id="rId15"/>
    <p:sldId id="273" r:id="rId16"/>
    <p:sldId id="293" r:id="rId17"/>
    <p:sldId id="330" r:id="rId18"/>
    <p:sldId id="349" r:id="rId19"/>
    <p:sldId id="331" r:id="rId20"/>
    <p:sldId id="295" r:id="rId21"/>
    <p:sldId id="296" r:id="rId22"/>
    <p:sldId id="297" r:id="rId23"/>
    <p:sldId id="298" r:id="rId24"/>
    <p:sldId id="332" r:id="rId25"/>
    <p:sldId id="299" r:id="rId26"/>
    <p:sldId id="300" r:id="rId27"/>
    <p:sldId id="303" r:id="rId28"/>
    <p:sldId id="276" r:id="rId29"/>
    <p:sldId id="350" r:id="rId30"/>
    <p:sldId id="351" r:id="rId31"/>
    <p:sldId id="334" r:id="rId32"/>
    <p:sldId id="260" r:id="rId33"/>
    <p:sldId id="335" r:id="rId34"/>
    <p:sldId id="336" r:id="rId35"/>
    <p:sldId id="337" r:id="rId36"/>
    <p:sldId id="338" r:id="rId37"/>
    <p:sldId id="348" r:id="rId38"/>
    <p:sldId id="258" r:id="rId39"/>
    <p:sldId id="313" r:id="rId40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/>
    <p:restoredTop sz="94610"/>
  </p:normalViewPr>
  <p:slideViewPr>
    <p:cSldViewPr snapToGrid="0" snapToObjects="1">
      <p:cViewPr varScale="1">
        <p:scale>
          <a:sx n="76" d="100"/>
          <a:sy n="76" d="100"/>
        </p:scale>
        <p:origin x="8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67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FD8D6-86B3-BE50-ECED-F34B5D2BD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905E43-B05A-4982-047B-1AEE493188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4E18CE-16CD-B44D-F519-C0C1DDB03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3A587-90EB-8CBF-AFAE-AC1CEB7653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15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63317-E27C-4297-5B98-0E016F4D0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65DF94-B0A4-B76F-F9DB-BFC18F740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0E4862-B934-1C19-8725-0D04896D3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61742-044E-D735-9F7E-C879FCFF35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5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8AE17-60D1-5541-8A74-8937F4136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FEF608-64EA-5565-5204-74FFBF8FD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73D3EF-6058-B0AC-4C61-B9B995BD2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5E551-1DF8-D71C-D858-6D76B49250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401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E3B20-3F56-63C6-7049-4FFE7D3E2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342B72-F277-B5A9-5B5F-9645F40931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B612E5-3ABC-88A1-A42A-8EFED4852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8186E-8BC8-FC8E-EBFA-70E53DE3FB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327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B9F56-F112-7D0B-F7D4-F1C480B0A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84FDC-38F0-08C6-C6D6-B35C54DC4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9B89B0-847C-B788-CAE4-74AECFA18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40EB0-546D-81B8-5432-6543E82297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581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B6191-DA2B-55F6-7CD9-D3C418627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14F783-6640-03B2-0915-D9DDBA93AB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113510-CAF0-BFC5-E077-A7AB7ACA01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B6A67-5D23-FF8C-2757-9F346A8695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341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6279F-FB76-40C7-49AD-D4B1F65B1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853ADD-84AD-54A0-D271-179B671E5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4945EC-A12D-F1CD-78B7-E2ACAA89B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8000A-03CF-5EBD-E626-5CAB7B14F8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7721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0CBE59-D3D9-3BB3-EA5F-2A9F78A7D3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‹#›</a:t>
            </a:fld>
            <a:endParaRPr lang="en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89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599"/>
            </a:lvl1pPr>
            <a:lvl2pPr lvl="1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999"/>
            </a:lvl2pPr>
            <a:lvl3pPr lvl="2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699"/>
            </a:lvl3pPr>
            <a:lvl4pPr lvl="3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02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49D275-5B3D-BB5E-DF4D-00924CC78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D34606-23BD-E744-B9E5-B87DB93A3536}" type="slidenum">
              <a:rPr lang="en-KR" smtClean="0"/>
              <a:t>‹#›</a:t>
            </a:fld>
            <a:endParaRPr lang="en-K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82FB87-0DEA-C334-29DD-D0F12BBB5B49}"/>
              </a:ext>
            </a:extLst>
          </p:cNvPr>
          <p:cNvSpPr txBox="1"/>
          <p:nvPr userDrawn="1"/>
        </p:nvSpPr>
        <p:spPr>
          <a:xfrm>
            <a:off x="-1409075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12335010" y="6958002"/>
            <a:ext cx="5079970" cy="161946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b" anchorCtr="0">
            <a:normAutofit/>
          </a:bodyPr>
          <a:lstStyle/>
          <a:p>
            <a:pPr marL="0" marR="0" lvl="0" indent="0" algn="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en-US" altLang="ko-KR" sz="31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2026.4.15.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ko-KR" altLang="en-US" sz="31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김설기</a:t>
            </a:r>
            <a:endParaRPr kumimoji="0" sz="319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977445" y="2765656"/>
            <a:ext cx="16052038" cy="30694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생성형 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보안위협 및 보안성 검증 </a:t>
            </a:r>
            <a:b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</a:b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(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국정원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/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KISA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생성형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보안가이드 비교분석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)</a:t>
            </a:r>
            <a:endParaRPr sz="11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559838" y="9196149"/>
            <a:ext cx="17218830" cy="1118000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91411" tIns="45693" rIns="91411" bIns="45693" anchor="ctr" anchorCtr="0">
            <a:noAutofit/>
          </a:bodyPr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ko-KR" altLang="en-US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kumimoji="0" lang="en-US" altLang="ko-KR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kumimoji="0" lang="ko-KR" altLang="en-US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kumimoji="0" sz="35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" name="Google Shape;55;p1"/>
          <p:cNvCxnSpPr/>
          <p:nvPr/>
        </p:nvCxnSpPr>
        <p:spPr>
          <a:xfrm>
            <a:off x="1044980" y="5396646"/>
            <a:ext cx="14113130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275693" y="9264723"/>
            <a:ext cx="17736619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1BE085E-B288-D9E5-21A1-AB2695EA9CC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ko-KR" smtClean="0"/>
              <a:pPr/>
              <a:t>1</a:t>
            </a:fld>
            <a:endParaRPr lang="ko-KR" altLang="en-US" dirty="0"/>
          </a:p>
        </p:txBody>
      </p:sp>
      <p:pic>
        <p:nvPicPr>
          <p:cNvPr id="3" name="Google Shape;54;p1" descr="A black and white logo&#10;&#10;Description automatically generated">
            <a:extLst>
              <a:ext uri="{FF2B5EF4-FFF2-40B4-BE49-F238E27FC236}">
                <a16:creationId xmlns:a16="http://schemas.microsoft.com/office/drawing/2014/main" id="{80F808F2-5799-6FC7-000A-0BD585CEF9F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4980" y="7531774"/>
            <a:ext cx="2747103" cy="9033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 err="1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빠른</a:t>
            </a: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복습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LLM · RAG · Agent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371600" y="64008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관점에서 다시 한 번</a:t>
            </a:r>
            <a:endParaRPr lang="en-US" sz="3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2A9EC-F158-87AD-09CC-88ABB5430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10</a:t>
            </a:fld>
            <a:endParaRPr lang="en-KR"/>
          </a:p>
        </p:txBody>
      </p:sp>
      <p:pic>
        <p:nvPicPr>
          <p:cNvPr id="8" name="Google Shape;87;p3" descr="A black and white logo&#10;&#10;Description automatically generated">
            <a:extLst>
              <a:ext uri="{FF2B5EF4-FFF2-40B4-BE49-F238E27FC236}">
                <a16:creationId xmlns:a16="http://schemas.microsoft.com/office/drawing/2014/main" id="{6AB77958-8FFE-1B7F-14C8-F75685E11C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57E6-862A-98EC-3CF9-B8169D3F5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690A4ED7-63E7-FD04-5A70-EFCF1207A058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시스</a:t>
            </a:r>
            <a:r>
              <a:rPr lang="ko-KR" alt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템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4D9B1B1-4E16-41A1-C98A-C383B56A293A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F967A962-9538-9ADC-9034-E3F4AAB7E1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11</a:t>
            </a:fld>
            <a:endParaRPr lang="en-KR"/>
          </a:p>
        </p:txBody>
      </p:sp>
      <p:sp>
        <p:nvSpPr>
          <p:cNvPr id="22" name="Shape 3">
            <a:extLst>
              <a:ext uri="{FF2B5EF4-FFF2-40B4-BE49-F238E27FC236}">
                <a16:creationId xmlns:a16="http://schemas.microsoft.com/office/drawing/2014/main" id="{DFEB8741-A559-15EF-3397-5F737F89CCE5}"/>
              </a:ext>
            </a:extLst>
          </p:cNvPr>
          <p:cNvSpPr/>
          <p:nvPr/>
        </p:nvSpPr>
        <p:spPr>
          <a:xfrm>
            <a:off x="13739855" y="2317432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3" name="Text 4">
            <a:extLst>
              <a:ext uri="{FF2B5EF4-FFF2-40B4-BE49-F238E27FC236}">
                <a16:creationId xmlns:a16="http://schemas.microsoft.com/office/drawing/2014/main" id="{EE620E1E-6897-9C72-FC64-4707EF23B646}"/>
              </a:ext>
            </a:extLst>
          </p:cNvPr>
          <p:cNvSpPr/>
          <p:nvPr/>
        </p:nvSpPr>
        <p:spPr>
          <a:xfrm>
            <a:off x="14014175" y="2742628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엔진</a:t>
            </a:r>
            <a:endParaRPr lang="en-US" sz="2800" dirty="0"/>
          </a:p>
        </p:txBody>
      </p:sp>
      <p:sp>
        <p:nvSpPr>
          <p:cNvPr id="24" name="Shape 6">
            <a:extLst>
              <a:ext uri="{FF2B5EF4-FFF2-40B4-BE49-F238E27FC236}">
                <a16:creationId xmlns:a16="http://schemas.microsoft.com/office/drawing/2014/main" id="{393C0299-B040-7595-BBF5-1ACF8647C0CA}"/>
              </a:ext>
            </a:extLst>
          </p:cNvPr>
          <p:cNvSpPr/>
          <p:nvPr/>
        </p:nvSpPr>
        <p:spPr>
          <a:xfrm>
            <a:off x="13739855" y="3628156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5" name="Text 7">
            <a:extLst>
              <a:ext uri="{FF2B5EF4-FFF2-40B4-BE49-F238E27FC236}">
                <a16:creationId xmlns:a16="http://schemas.microsoft.com/office/drawing/2014/main" id="{BA346FC8-39C1-1A79-D2CE-1ED648C6D237}"/>
              </a:ext>
            </a:extLst>
          </p:cNvPr>
          <p:cNvSpPr/>
          <p:nvPr/>
        </p:nvSpPr>
        <p:spPr>
          <a:xfrm>
            <a:off x="14014175" y="4008020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RAG·벡터DB</a:t>
            </a:r>
            <a:endParaRPr lang="en-US" sz="2800" dirty="0"/>
          </a:p>
        </p:txBody>
      </p:sp>
      <p:sp>
        <p:nvSpPr>
          <p:cNvPr id="26" name="Shape 9">
            <a:extLst>
              <a:ext uri="{FF2B5EF4-FFF2-40B4-BE49-F238E27FC236}">
                <a16:creationId xmlns:a16="http://schemas.microsoft.com/office/drawing/2014/main" id="{0640A54D-D0EF-0889-39E3-CE26FCF5EF36}"/>
              </a:ext>
            </a:extLst>
          </p:cNvPr>
          <p:cNvSpPr/>
          <p:nvPr/>
        </p:nvSpPr>
        <p:spPr>
          <a:xfrm>
            <a:off x="13739855" y="7365433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7" name="Text 10">
            <a:extLst>
              <a:ext uri="{FF2B5EF4-FFF2-40B4-BE49-F238E27FC236}">
                <a16:creationId xmlns:a16="http://schemas.microsoft.com/office/drawing/2014/main" id="{1666F839-B2DF-939A-2224-567E724EC5A8}"/>
              </a:ext>
            </a:extLst>
          </p:cNvPr>
          <p:cNvSpPr/>
          <p:nvPr/>
        </p:nvSpPr>
        <p:spPr>
          <a:xfrm>
            <a:off x="14014175" y="7737157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2800" dirty="0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2B538E23-12D6-E5E2-940C-61052EAAC383}"/>
              </a:ext>
            </a:extLst>
          </p:cNvPr>
          <p:cNvSpPr/>
          <p:nvPr/>
        </p:nvSpPr>
        <p:spPr>
          <a:xfrm>
            <a:off x="1818861" y="8557029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1-2일차 내용 복습 — '어디가 뚫리는지' 보기 위한 지도</a:t>
            </a:r>
            <a:endParaRPr lang="en-US" sz="3400" dirty="0"/>
          </a:p>
        </p:txBody>
      </p:sp>
      <p:sp>
        <p:nvSpPr>
          <p:cNvPr id="31" name="Shape 9">
            <a:extLst>
              <a:ext uri="{FF2B5EF4-FFF2-40B4-BE49-F238E27FC236}">
                <a16:creationId xmlns:a16="http://schemas.microsoft.com/office/drawing/2014/main" id="{D70A0C32-79F6-884A-EFA9-48C9D9861F72}"/>
              </a:ext>
            </a:extLst>
          </p:cNvPr>
          <p:cNvSpPr/>
          <p:nvPr/>
        </p:nvSpPr>
        <p:spPr>
          <a:xfrm>
            <a:off x="13739855" y="4879972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2" name="Text 10">
            <a:extLst>
              <a:ext uri="{FF2B5EF4-FFF2-40B4-BE49-F238E27FC236}">
                <a16:creationId xmlns:a16="http://schemas.microsoft.com/office/drawing/2014/main" id="{7CABD8B0-ADDF-D80F-79F1-7C07BDE9CF9C}"/>
              </a:ext>
            </a:extLst>
          </p:cNvPr>
          <p:cNvSpPr/>
          <p:nvPr/>
        </p:nvSpPr>
        <p:spPr>
          <a:xfrm>
            <a:off x="14014175" y="5160886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 </a:t>
            </a:r>
            <a:r>
              <a:rPr lang="en-US" altLang="ko-KR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2800" dirty="0"/>
          </a:p>
        </p:txBody>
      </p:sp>
      <p:sp>
        <p:nvSpPr>
          <p:cNvPr id="33" name="Shape 9">
            <a:extLst>
              <a:ext uri="{FF2B5EF4-FFF2-40B4-BE49-F238E27FC236}">
                <a16:creationId xmlns:a16="http://schemas.microsoft.com/office/drawing/2014/main" id="{3AE8F944-DAAB-F600-9599-5AFD6CAD71E6}"/>
              </a:ext>
            </a:extLst>
          </p:cNvPr>
          <p:cNvSpPr/>
          <p:nvPr/>
        </p:nvSpPr>
        <p:spPr>
          <a:xfrm>
            <a:off x="13739855" y="6131788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4" name="Text 10">
            <a:extLst>
              <a:ext uri="{FF2B5EF4-FFF2-40B4-BE49-F238E27FC236}">
                <a16:creationId xmlns:a16="http://schemas.microsoft.com/office/drawing/2014/main" id="{3F94B2F5-C4AF-96A8-2FC2-E5363E4BB4B4}"/>
              </a:ext>
            </a:extLst>
          </p:cNvPr>
          <p:cNvSpPr/>
          <p:nvPr/>
        </p:nvSpPr>
        <p:spPr>
          <a:xfrm>
            <a:off x="14014175" y="6503512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cs typeface="Calibri" pitchFamily="34" charset="-120"/>
              </a:rPr>
              <a:t>학습데이터</a:t>
            </a:r>
            <a:endParaRPr lang="en-US" sz="2800" dirty="0"/>
          </a:p>
        </p:txBody>
      </p:sp>
      <p:pic>
        <p:nvPicPr>
          <p:cNvPr id="2" name="Image 0" descr="/sessions/peaceful-stoic-bardeen/mnt/security_lecture/강의_참고이미지/NIS_01_AI시스템구성요소_p9.png">
            <a:extLst>
              <a:ext uri="{FF2B5EF4-FFF2-40B4-BE49-F238E27FC236}">
                <a16:creationId xmlns:a16="http://schemas.microsoft.com/office/drawing/2014/main" id="{2E6F309C-D029-FED3-043E-B7A049E503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097" b="6230"/>
          <a:stretch>
            <a:fillRect/>
          </a:stretch>
        </p:blipFill>
        <p:spPr>
          <a:xfrm>
            <a:off x="0" y="2835899"/>
            <a:ext cx="10866597" cy="509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22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생성형 AI 구성요소 × 공격 표면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2901926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3327122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엔진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754880" y="3034021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인젝션(T08)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학습데이터 추출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(T04) / 적대적 예제(T09)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097280" y="4114800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1371600" y="4572000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RAG·벡터DB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754880" y="4297680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오염(T01) / 비인가 접근(T05) / 임베딩 취약점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97280" y="5401763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371600" y="5773487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</a:t>
            </a:r>
            <a:r>
              <a:rPr lang="en-US" altLang="ko-KR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754880" y="5535278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민감정보유출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(T07)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</a:t>
            </a:r>
            <a:r>
              <a:rPr lang="ko-KR" altLang="en-US" sz="24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인젝션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2C66487-7C5B-DAA8-B5BA-6F9261DC26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12</a:t>
            </a:fld>
            <a:endParaRPr lang="en-KR"/>
          </a:p>
        </p:txBody>
      </p:sp>
      <p:sp>
        <p:nvSpPr>
          <p:cNvPr id="29" name="Shape 9">
            <a:extLst>
              <a:ext uri="{FF2B5EF4-FFF2-40B4-BE49-F238E27FC236}">
                <a16:creationId xmlns:a16="http://schemas.microsoft.com/office/drawing/2014/main" id="{67BC3A0F-23EF-D194-3EB8-91DF3E68F9E8}"/>
              </a:ext>
            </a:extLst>
          </p:cNvPr>
          <p:cNvSpPr/>
          <p:nvPr/>
        </p:nvSpPr>
        <p:spPr>
          <a:xfrm>
            <a:off x="1097280" y="7568911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0" name="Text 10">
            <a:extLst>
              <a:ext uri="{FF2B5EF4-FFF2-40B4-BE49-F238E27FC236}">
                <a16:creationId xmlns:a16="http://schemas.microsoft.com/office/drawing/2014/main" id="{A894202B-21A8-23C1-7F58-8D1A7419389E}"/>
              </a:ext>
            </a:extLst>
          </p:cNvPr>
          <p:cNvSpPr/>
          <p:nvPr/>
        </p:nvSpPr>
        <p:spPr>
          <a:xfrm>
            <a:off x="1371600" y="7940635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2800" dirty="0"/>
          </a:p>
        </p:txBody>
      </p:sp>
      <p:sp>
        <p:nvSpPr>
          <p:cNvPr id="31" name="Text 11">
            <a:extLst>
              <a:ext uri="{FF2B5EF4-FFF2-40B4-BE49-F238E27FC236}">
                <a16:creationId xmlns:a16="http://schemas.microsoft.com/office/drawing/2014/main" id="{AD9C85A7-7592-4ACD-75A5-46318BE7F3CC}"/>
              </a:ext>
            </a:extLst>
          </p:cNvPr>
          <p:cNvSpPr/>
          <p:nvPr/>
        </p:nvSpPr>
        <p:spPr>
          <a:xfrm>
            <a:off x="4754880" y="7784238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 오남용(T13) / 과도한 도구 접근(T06) / 결과 미검증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B73AA8-643A-11AA-3F8F-4C673F024C21}"/>
              </a:ext>
            </a:extLst>
          </p:cNvPr>
          <p:cNvSpPr txBox="1"/>
          <p:nvPr/>
        </p:nvSpPr>
        <p:spPr>
          <a:xfrm>
            <a:off x="2009654" y="8267366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solidFill>
                  <a:srgbClr val="FF0000"/>
                </a:solidFill>
              </a:rPr>
              <a:t>4</a:t>
            </a:r>
            <a:r>
              <a:rPr kumimoji="1" lang="ko-KR" altLang="en-US" dirty="0">
                <a:solidFill>
                  <a:srgbClr val="FF0000"/>
                </a:solidFill>
              </a:rPr>
              <a:t>일차 심화</a:t>
            </a:r>
          </a:p>
        </p:txBody>
      </p:sp>
      <p:sp>
        <p:nvSpPr>
          <p:cNvPr id="32" name="Shape 9">
            <a:extLst>
              <a:ext uri="{FF2B5EF4-FFF2-40B4-BE49-F238E27FC236}">
                <a16:creationId xmlns:a16="http://schemas.microsoft.com/office/drawing/2014/main" id="{65441E42-0FFB-6CF1-E06D-5782C3652D89}"/>
              </a:ext>
            </a:extLst>
          </p:cNvPr>
          <p:cNvSpPr/>
          <p:nvPr/>
        </p:nvSpPr>
        <p:spPr>
          <a:xfrm>
            <a:off x="1097280" y="6526031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3" name="Text 10">
            <a:extLst>
              <a:ext uri="{FF2B5EF4-FFF2-40B4-BE49-F238E27FC236}">
                <a16:creationId xmlns:a16="http://schemas.microsoft.com/office/drawing/2014/main" id="{7073528F-73C1-F41E-A28A-7A2F92B7D674}"/>
              </a:ext>
            </a:extLst>
          </p:cNvPr>
          <p:cNvSpPr/>
          <p:nvPr/>
        </p:nvSpPr>
        <p:spPr>
          <a:xfrm>
            <a:off x="1371600" y="6897755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cs typeface="Calibri" pitchFamily="34" charset="-120"/>
              </a:rPr>
              <a:t>학습데이터</a:t>
            </a:r>
            <a:endParaRPr lang="en-US" sz="2800" dirty="0"/>
          </a:p>
        </p:txBody>
      </p:sp>
      <p:sp>
        <p:nvSpPr>
          <p:cNvPr id="34" name="Text 11">
            <a:extLst>
              <a:ext uri="{FF2B5EF4-FFF2-40B4-BE49-F238E27FC236}">
                <a16:creationId xmlns:a16="http://schemas.microsoft.com/office/drawing/2014/main" id="{6E295D09-DED8-5846-0F9D-78F9C833B253}"/>
              </a:ext>
            </a:extLst>
          </p:cNvPr>
          <p:cNvSpPr/>
          <p:nvPr/>
        </p:nvSpPr>
        <p:spPr>
          <a:xfrm>
            <a:off x="4754880" y="6659546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데이터오염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비인가 정보학습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/ </a:t>
            </a:r>
            <a:r>
              <a:rPr lang="ko-KR" altLang="en-US" sz="24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백도어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(T03)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공급망 공격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(T14)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42150-7357-80C5-4580-3BDB89741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137E1D53-B1C6-DD34-0E35-39F30E7A3772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전통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보안과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다른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ko-KR" alt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점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5B47AD0-0FC5-95E8-FC75-33B591C4EA9C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B2529B8-ACD9-60C5-AF4C-DD1D01052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13</a:t>
            </a:fld>
            <a:endParaRPr lang="en-KR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3BC76C15-B53E-C756-FF3C-F0EF38D0A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823" y="1972437"/>
            <a:ext cx="11273367" cy="789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485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보안이 전통 보안과 다른 점 2가지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2286000"/>
            <a:ext cx="16093440" cy="2286000"/>
          </a:xfrm>
          <a:prstGeom prst="rect">
            <a:avLst/>
          </a:prstGeom>
          <a:solidFill>
            <a:srgbClr val="06B6D4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2468880"/>
            <a:ext cx="1554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자연어 = 명령어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71600" y="301752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시스템은 코드로 명령 / AI는 일상 언어로 명령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1097280" y="4846320"/>
            <a:ext cx="16093440" cy="2286000"/>
          </a:xfrm>
          <a:prstGeom prst="rect">
            <a:avLst/>
          </a:prstGeom>
          <a:solidFill>
            <a:srgbClr val="F59E0B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1371600" y="5029200"/>
            <a:ext cx="1554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경계 붕괴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71600" y="557784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프롬프트와 사용자 입력의 경계가 없음 / 공격자가 이 경계를 흐린다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371600" y="731520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두 특성이 T07·T08의 근본 원인</a:t>
            </a:r>
            <a:endParaRPr lang="en-US" sz="260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D631FF8-10B7-3CFD-3355-43EFC7AF37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14</a:t>
            </a:fld>
            <a:endParaRPr lang="en-K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15개 위협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NIS: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T01~T15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전체 위협 지형도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618CF-0611-5920-3E59-EF4D4D39F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15</a:t>
            </a:fld>
            <a:endParaRPr lang="en-KR"/>
          </a:p>
        </p:txBody>
      </p:sp>
      <p:pic>
        <p:nvPicPr>
          <p:cNvPr id="5" name="Google Shape;87;p3" descr="A black and white logo&#10;&#10;Description automatically generated">
            <a:extLst>
              <a:ext uri="{FF2B5EF4-FFF2-40B4-BE49-F238E27FC236}">
                <a16:creationId xmlns:a16="http://schemas.microsoft.com/office/drawing/2014/main" id="{85453DC0-3BB8-244F-9F68-1185CD8598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전체 지형도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T01-T15 — 4개 레이어, 오늘의 지도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14328648" cy="1737360"/>
          </a:xfrm>
          <a:prstGeom prst="rect">
            <a:avLst/>
          </a:prstGeom>
          <a:solidFill>
            <a:srgbClr val="FFF5F5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2103120" cy="1737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640080" y="19933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입력 조작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5179040" y="2057400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사용자·외부 입력 </a:t>
            </a:r>
            <a:r>
              <a:rPr lang="en-US" b="1" dirty="0" err="1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경유</a:t>
            </a: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가장 즉각적 위협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실습1 직접 체험 대상</a:t>
            </a:r>
            <a:endParaRPr lang="en-US" b="1" dirty="0"/>
          </a:p>
        </p:txBody>
      </p:sp>
      <p:sp>
        <p:nvSpPr>
          <p:cNvPr id="19" name="Shape 17"/>
          <p:cNvSpPr/>
          <p:nvPr/>
        </p:nvSpPr>
        <p:spPr>
          <a:xfrm>
            <a:off x="640080" y="3657600"/>
            <a:ext cx="14328648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8"/>
          <p:cNvSpPr/>
          <p:nvPr/>
        </p:nvSpPr>
        <p:spPr>
          <a:xfrm>
            <a:off x="640080" y="3657600"/>
            <a:ext cx="2103120" cy="173736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640080" y="38221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2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0080" y="43434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데이터·모델</a:t>
            </a:r>
            <a:endParaRPr lang="en-US" sz="2600" dirty="0"/>
          </a:p>
        </p:txBody>
      </p:sp>
      <p:sp>
        <p:nvSpPr>
          <p:cNvPr id="41" name="Text 39"/>
          <p:cNvSpPr/>
          <p:nvPr/>
        </p:nvSpPr>
        <p:spPr>
          <a:xfrm>
            <a:off x="15151608" y="379933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데이터·모델 자체 공격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 어렵고 영향 지속적</a:t>
            </a:r>
            <a:endParaRPr lang="en-US" b="1" dirty="0"/>
          </a:p>
        </p:txBody>
      </p:sp>
      <p:sp>
        <p:nvSpPr>
          <p:cNvPr id="42" name="Shape 40"/>
          <p:cNvSpPr/>
          <p:nvPr/>
        </p:nvSpPr>
        <p:spPr>
          <a:xfrm>
            <a:off x="640080" y="5486400"/>
            <a:ext cx="14328648" cy="1737360"/>
          </a:xfrm>
          <a:prstGeom prst="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r>
              <a:rPr lang="en-US" altLang="ko-KR" dirty="0"/>
              <a:t>4</a:t>
            </a:r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640080" y="5486400"/>
            <a:ext cx="2103120" cy="1737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640080" y="56509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3</a:t>
            </a:r>
            <a:endParaRPr lang="en-US" sz="2200" dirty="0"/>
          </a:p>
        </p:txBody>
      </p:sp>
      <p:sp>
        <p:nvSpPr>
          <p:cNvPr id="45" name="Text 43"/>
          <p:cNvSpPr/>
          <p:nvPr/>
        </p:nvSpPr>
        <p:spPr>
          <a:xfrm>
            <a:off x="640080" y="61722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인프라·운영</a:t>
            </a:r>
            <a:endParaRPr lang="en-US" sz="2600" dirty="0"/>
          </a:p>
        </p:txBody>
      </p:sp>
      <p:sp>
        <p:nvSpPr>
          <p:cNvPr id="58" name="Text 56"/>
          <p:cNvSpPr/>
          <p:nvPr/>
        </p:nvSpPr>
        <p:spPr>
          <a:xfrm>
            <a:off x="15151608" y="565099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운영 환경·인프라 취약점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T12 부재 시 전 레이어 탐지 불가</a:t>
            </a:r>
            <a:endParaRPr lang="en-US" b="1" dirty="0"/>
          </a:p>
        </p:txBody>
      </p:sp>
      <p:sp>
        <p:nvSpPr>
          <p:cNvPr id="59" name="Shape 57"/>
          <p:cNvSpPr/>
          <p:nvPr/>
        </p:nvSpPr>
        <p:spPr>
          <a:xfrm>
            <a:off x="640080" y="7315200"/>
            <a:ext cx="14328648" cy="1737360"/>
          </a:xfrm>
          <a:prstGeom prst="rect">
            <a:avLst/>
          </a:prstGeom>
          <a:solidFill>
            <a:srgbClr val="FFFBF0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0" name="Shape 58"/>
          <p:cNvSpPr/>
          <p:nvPr/>
        </p:nvSpPr>
        <p:spPr>
          <a:xfrm>
            <a:off x="640080" y="7315200"/>
            <a:ext cx="2103120" cy="1737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1" name="Text 59"/>
          <p:cNvSpPr/>
          <p:nvPr/>
        </p:nvSpPr>
        <p:spPr>
          <a:xfrm>
            <a:off x="640080" y="74797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4</a:t>
            </a:r>
            <a:endParaRPr lang="en-US" sz="2200" dirty="0"/>
          </a:p>
        </p:txBody>
      </p:sp>
      <p:sp>
        <p:nvSpPr>
          <p:cNvPr id="62" name="Text 60"/>
          <p:cNvSpPr/>
          <p:nvPr/>
        </p:nvSpPr>
        <p:spPr>
          <a:xfrm>
            <a:off x="640080" y="80010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공급망</a:t>
            </a:r>
            <a:endParaRPr lang="en-US" sz="2600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39DACE8-5EAF-012A-0F69-70C78DE22930}"/>
              </a:ext>
            </a:extLst>
          </p:cNvPr>
          <p:cNvGrpSpPr/>
          <p:nvPr/>
        </p:nvGrpSpPr>
        <p:grpSpPr>
          <a:xfrm>
            <a:off x="2926080" y="2148840"/>
            <a:ext cx="11834949" cy="6583680"/>
            <a:chOff x="2926080" y="2148840"/>
            <a:chExt cx="14178854" cy="6583680"/>
          </a:xfrm>
        </p:grpSpPr>
        <p:sp>
          <p:nvSpPr>
            <p:cNvPr id="55" name="Shape 53"/>
            <p:cNvSpPr/>
            <p:nvPr/>
          </p:nvSpPr>
          <p:spPr>
            <a:xfrm>
              <a:off x="10277856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9" name="Shape 7"/>
            <p:cNvSpPr/>
            <p:nvPr/>
          </p:nvSpPr>
          <p:spPr>
            <a:xfrm>
              <a:off x="2926080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0" name="Text 8"/>
            <p:cNvSpPr/>
            <p:nvPr/>
          </p:nvSpPr>
          <p:spPr>
            <a:xfrm>
              <a:off x="2926080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T07</a:t>
              </a:r>
              <a:endParaRPr lang="en-US" sz="2200" dirty="0"/>
            </a:p>
          </p:txBody>
        </p:sp>
        <p:sp>
          <p:nvSpPr>
            <p:cNvPr id="11" name="Text 9"/>
            <p:cNvSpPr/>
            <p:nvPr/>
          </p:nvSpPr>
          <p:spPr>
            <a:xfrm>
              <a:off x="2971800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민감정보 입력·유출</a:t>
              </a:r>
              <a:endParaRPr lang="en-US" sz="1900" dirty="0"/>
            </a:p>
          </p:txBody>
        </p:sp>
        <p:sp>
          <p:nvSpPr>
            <p:cNvPr id="12" name="Shape 10"/>
            <p:cNvSpPr/>
            <p:nvPr/>
          </p:nvSpPr>
          <p:spPr>
            <a:xfrm>
              <a:off x="5376672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3" name="Text 11"/>
            <p:cNvSpPr/>
            <p:nvPr/>
          </p:nvSpPr>
          <p:spPr>
            <a:xfrm>
              <a:off x="5376672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T08</a:t>
              </a:r>
              <a:endParaRPr lang="en-US" sz="2200" dirty="0"/>
            </a:p>
          </p:txBody>
        </p:sp>
        <p:sp>
          <p:nvSpPr>
            <p:cNvPr id="14" name="Text 12"/>
            <p:cNvSpPr/>
            <p:nvPr/>
          </p:nvSpPr>
          <p:spPr>
            <a:xfrm>
              <a:off x="5422392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프롬프트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b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인젝션</a:t>
              </a:r>
              <a:endParaRPr lang="en-US" sz="1900" dirty="0"/>
            </a:p>
          </p:txBody>
        </p:sp>
        <p:sp>
          <p:nvSpPr>
            <p:cNvPr id="15" name="Shape 13"/>
            <p:cNvSpPr/>
            <p:nvPr/>
          </p:nvSpPr>
          <p:spPr>
            <a:xfrm>
              <a:off x="7827264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6" name="Text 14"/>
            <p:cNvSpPr/>
            <p:nvPr/>
          </p:nvSpPr>
          <p:spPr>
            <a:xfrm>
              <a:off x="7827264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T09</a:t>
              </a:r>
              <a:endParaRPr lang="en-US" sz="2200" dirty="0"/>
            </a:p>
          </p:txBody>
        </p:sp>
        <p:sp>
          <p:nvSpPr>
            <p:cNvPr id="17" name="Text 15"/>
            <p:cNvSpPr/>
            <p:nvPr/>
          </p:nvSpPr>
          <p:spPr>
            <a:xfrm>
              <a:off x="7872984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회피공격</a:t>
              </a:r>
              <a:endParaRPr lang="en-US" sz="1900" dirty="0"/>
            </a:p>
          </p:txBody>
        </p:sp>
        <p:sp>
          <p:nvSpPr>
            <p:cNvPr id="23" name="Shape 21"/>
            <p:cNvSpPr/>
            <p:nvPr/>
          </p:nvSpPr>
          <p:spPr>
            <a:xfrm>
              <a:off x="2926080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24" name="Text 22"/>
            <p:cNvSpPr/>
            <p:nvPr/>
          </p:nvSpPr>
          <p:spPr>
            <a:xfrm>
              <a:off x="2926080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T01</a:t>
              </a:r>
              <a:endParaRPr lang="en-US" sz="2200" dirty="0"/>
            </a:p>
          </p:txBody>
        </p:sp>
        <p:sp>
          <p:nvSpPr>
            <p:cNvPr id="25" name="Text 23"/>
            <p:cNvSpPr/>
            <p:nvPr/>
          </p:nvSpPr>
          <p:spPr>
            <a:xfrm>
              <a:off x="2971800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데이터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b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오염</a:t>
              </a:r>
              <a:endParaRPr lang="en-US" sz="1900" dirty="0"/>
            </a:p>
          </p:txBody>
        </p:sp>
        <p:sp>
          <p:nvSpPr>
            <p:cNvPr id="26" name="Shape 24"/>
            <p:cNvSpPr/>
            <p:nvPr/>
          </p:nvSpPr>
          <p:spPr>
            <a:xfrm>
              <a:off x="5376672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27" name="Text 25"/>
            <p:cNvSpPr/>
            <p:nvPr/>
          </p:nvSpPr>
          <p:spPr>
            <a:xfrm>
              <a:off x="5376672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T02</a:t>
              </a:r>
              <a:endParaRPr lang="en-US" sz="2200" dirty="0"/>
            </a:p>
          </p:txBody>
        </p:sp>
        <p:sp>
          <p:nvSpPr>
            <p:cNvPr id="28" name="Text 26"/>
            <p:cNvSpPr/>
            <p:nvPr/>
          </p:nvSpPr>
          <p:spPr>
            <a:xfrm>
              <a:off x="5422392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비인가 데이터 학습</a:t>
              </a:r>
              <a:endParaRPr lang="en-US" sz="1900" dirty="0"/>
            </a:p>
          </p:txBody>
        </p:sp>
        <p:sp>
          <p:nvSpPr>
            <p:cNvPr id="29" name="Shape 27"/>
            <p:cNvSpPr/>
            <p:nvPr/>
          </p:nvSpPr>
          <p:spPr>
            <a:xfrm>
              <a:off x="7827264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0" name="Text 28"/>
            <p:cNvSpPr/>
            <p:nvPr/>
          </p:nvSpPr>
          <p:spPr>
            <a:xfrm>
              <a:off x="7827264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T03</a:t>
              </a:r>
              <a:endParaRPr lang="en-US" sz="2200" dirty="0"/>
            </a:p>
          </p:txBody>
        </p:sp>
        <p:sp>
          <p:nvSpPr>
            <p:cNvPr id="31" name="Text 29"/>
            <p:cNvSpPr/>
            <p:nvPr/>
          </p:nvSpPr>
          <p:spPr>
            <a:xfrm>
              <a:off x="7872984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백도어</a:t>
              </a:r>
              <a:endParaRPr lang="en-US" sz="1900" dirty="0"/>
            </a:p>
          </p:txBody>
        </p:sp>
        <p:sp>
          <p:nvSpPr>
            <p:cNvPr id="32" name="Shape 30"/>
            <p:cNvSpPr/>
            <p:nvPr/>
          </p:nvSpPr>
          <p:spPr>
            <a:xfrm>
              <a:off x="10277856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3" name="Text 31"/>
            <p:cNvSpPr/>
            <p:nvPr/>
          </p:nvSpPr>
          <p:spPr>
            <a:xfrm>
              <a:off x="10277856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T04</a:t>
              </a:r>
              <a:endParaRPr lang="en-US" sz="2200" dirty="0"/>
            </a:p>
          </p:txBody>
        </p:sp>
        <p:sp>
          <p:nvSpPr>
            <p:cNvPr id="34" name="Text 32"/>
            <p:cNvSpPr/>
            <p:nvPr/>
          </p:nvSpPr>
          <p:spPr>
            <a:xfrm>
              <a:off x="10323576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학습데이터 추출</a:t>
              </a:r>
              <a:endParaRPr lang="en-US" sz="1900" dirty="0"/>
            </a:p>
          </p:txBody>
        </p:sp>
        <p:sp>
          <p:nvSpPr>
            <p:cNvPr id="35" name="Shape 33"/>
            <p:cNvSpPr/>
            <p:nvPr/>
          </p:nvSpPr>
          <p:spPr>
            <a:xfrm>
              <a:off x="12728448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6" name="Text 34"/>
            <p:cNvSpPr/>
            <p:nvPr/>
          </p:nvSpPr>
          <p:spPr>
            <a:xfrm>
              <a:off x="12728448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T05</a:t>
              </a:r>
              <a:endParaRPr lang="en-US" sz="2200" dirty="0"/>
            </a:p>
          </p:txBody>
        </p:sp>
        <p:sp>
          <p:nvSpPr>
            <p:cNvPr id="37" name="Text 35"/>
            <p:cNvSpPr/>
            <p:nvPr/>
          </p:nvSpPr>
          <p:spPr>
            <a:xfrm>
              <a:off x="12774168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학습데이터 </a:t>
              </a:r>
              <a:br>
                <a:rPr lang="en-US" altLang="ko-KR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비인가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접근</a:t>
              </a:r>
              <a:endParaRPr lang="en-US" sz="1900" dirty="0"/>
            </a:p>
          </p:txBody>
        </p:sp>
        <p:sp>
          <p:nvSpPr>
            <p:cNvPr id="38" name="Shape 36"/>
            <p:cNvSpPr/>
            <p:nvPr/>
          </p:nvSpPr>
          <p:spPr>
            <a:xfrm>
              <a:off x="15179040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9" name="Text 37"/>
            <p:cNvSpPr/>
            <p:nvPr/>
          </p:nvSpPr>
          <p:spPr>
            <a:xfrm>
              <a:off x="15179040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T06</a:t>
              </a:r>
              <a:endParaRPr lang="en-US" sz="2200" dirty="0"/>
            </a:p>
          </p:txBody>
        </p:sp>
        <p:sp>
          <p:nvSpPr>
            <p:cNvPr id="40" name="Text 38"/>
            <p:cNvSpPr/>
            <p:nvPr/>
          </p:nvSpPr>
          <p:spPr>
            <a:xfrm>
              <a:off x="15224760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모델 추출</a:t>
              </a:r>
              <a:endParaRPr lang="en-US" sz="1900" dirty="0"/>
            </a:p>
          </p:txBody>
        </p:sp>
        <p:sp>
          <p:nvSpPr>
            <p:cNvPr id="46" name="Shape 44"/>
            <p:cNvSpPr/>
            <p:nvPr/>
          </p:nvSpPr>
          <p:spPr>
            <a:xfrm>
              <a:off x="2926080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47" name="Text 45"/>
            <p:cNvSpPr/>
            <p:nvPr/>
          </p:nvSpPr>
          <p:spPr>
            <a:xfrm>
              <a:off x="2926080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T10</a:t>
              </a:r>
              <a:endParaRPr lang="en-US" sz="2200" dirty="0"/>
            </a:p>
          </p:txBody>
        </p:sp>
        <p:sp>
          <p:nvSpPr>
            <p:cNvPr id="48" name="Text 46"/>
            <p:cNvSpPr/>
            <p:nvPr/>
          </p:nvSpPr>
          <p:spPr>
            <a:xfrm>
              <a:off x="2971800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통신구간 공격</a:t>
              </a:r>
              <a:endParaRPr lang="en-US" sz="1900" dirty="0"/>
            </a:p>
          </p:txBody>
        </p:sp>
        <p:sp>
          <p:nvSpPr>
            <p:cNvPr id="49" name="Shape 47"/>
            <p:cNvSpPr/>
            <p:nvPr/>
          </p:nvSpPr>
          <p:spPr>
            <a:xfrm>
              <a:off x="5376672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50" name="Text 48"/>
            <p:cNvSpPr/>
            <p:nvPr/>
          </p:nvSpPr>
          <p:spPr>
            <a:xfrm>
              <a:off x="5376672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T11</a:t>
              </a:r>
              <a:endParaRPr lang="en-US" sz="2200" dirty="0"/>
            </a:p>
          </p:txBody>
        </p:sp>
        <p:sp>
          <p:nvSpPr>
            <p:cNvPr id="51" name="Text 49"/>
            <p:cNvSpPr/>
            <p:nvPr/>
          </p:nvSpPr>
          <p:spPr>
            <a:xfrm>
              <a:off x="5422392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서비스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거부</a:t>
              </a: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공격</a:t>
              </a:r>
              <a:endParaRPr lang="en-US" sz="1900" dirty="0"/>
            </a:p>
          </p:txBody>
        </p:sp>
        <p:sp>
          <p:nvSpPr>
            <p:cNvPr id="52" name="Shape 50"/>
            <p:cNvSpPr/>
            <p:nvPr/>
          </p:nvSpPr>
          <p:spPr>
            <a:xfrm>
              <a:off x="7827264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53" name="Text 51"/>
            <p:cNvSpPr/>
            <p:nvPr/>
          </p:nvSpPr>
          <p:spPr>
            <a:xfrm>
              <a:off x="7827264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T12</a:t>
              </a:r>
              <a:endParaRPr lang="en-US" sz="2200" dirty="0"/>
            </a:p>
          </p:txBody>
        </p:sp>
        <p:sp>
          <p:nvSpPr>
            <p:cNvPr id="54" name="Text 52"/>
            <p:cNvSpPr/>
            <p:nvPr/>
          </p:nvSpPr>
          <p:spPr>
            <a:xfrm>
              <a:off x="7872984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모니터링 부재</a:t>
              </a:r>
              <a:endParaRPr lang="en-US" sz="1900" dirty="0"/>
            </a:p>
          </p:txBody>
        </p:sp>
        <p:sp>
          <p:nvSpPr>
            <p:cNvPr id="56" name="Text 54"/>
            <p:cNvSpPr/>
            <p:nvPr/>
          </p:nvSpPr>
          <p:spPr>
            <a:xfrm>
              <a:off x="10277856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strike="sngStrike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T13</a:t>
              </a:r>
              <a:endParaRPr lang="en-US" sz="2200" strike="sngStrike" dirty="0"/>
            </a:p>
          </p:txBody>
        </p:sp>
        <p:sp>
          <p:nvSpPr>
            <p:cNvPr id="57" name="Text 55"/>
            <p:cNvSpPr/>
            <p:nvPr/>
          </p:nvSpPr>
          <p:spPr>
            <a:xfrm>
              <a:off x="10323576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시스템 </a:t>
              </a:r>
              <a:r>
                <a:rPr lang="en-US" sz="1900" strike="sngStrike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권한</a:t>
              </a:r>
              <a:r>
                <a:rPr 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ko-KR" alt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관리 부실</a:t>
              </a:r>
              <a:endParaRPr lang="en-US" sz="1900" strike="sngStrike" dirty="0"/>
            </a:p>
          </p:txBody>
        </p:sp>
        <p:sp>
          <p:nvSpPr>
            <p:cNvPr id="63" name="Shape 61"/>
            <p:cNvSpPr/>
            <p:nvPr/>
          </p:nvSpPr>
          <p:spPr>
            <a:xfrm>
              <a:off x="2926080" y="76352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64" name="Text 62"/>
            <p:cNvSpPr/>
            <p:nvPr/>
          </p:nvSpPr>
          <p:spPr>
            <a:xfrm>
              <a:off x="2926080" y="76626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F59E0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T14</a:t>
              </a:r>
              <a:endParaRPr lang="en-US" sz="2200" dirty="0"/>
            </a:p>
          </p:txBody>
        </p:sp>
        <p:sp>
          <p:nvSpPr>
            <p:cNvPr id="65" name="Text 63"/>
            <p:cNvSpPr/>
            <p:nvPr/>
          </p:nvSpPr>
          <p:spPr>
            <a:xfrm>
              <a:off x="2971800" y="80924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공급망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공격</a:t>
              </a:r>
              <a:endParaRPr lang="en-US" sz="1900" dirty="0"/>
            </a:p>
          </p:txBody>
        </p:sp>
        <p:sp>
          <p:nvSpPr>
            <p:cNvPr id="66" name="Shape 64"/>
            <p:cNvSpPr/>
            <p:nvPr/>
          </p:nvSpPr>
          <p:spPr>
            <a:xfrm>
              <a:off x="5376672" y="76352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67" name="Text 65"/>
            <p:cNvSpPr/>
            <p:nvPr/>
          </p:nvSpPr>
          <p:spPr>
            <a:xfrm>
              <a:off x="5376672" y="76626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F59E0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T15</a:t>
              </a:r>
              <a:endParaRPr lang="en-US" sz="2200" dirty="0"/>
            </a:p>
          </p:txBody>
        </p:sp>
        <p:sp>
          <p:nvSpPr>
            <p:cNvPr id="68" name="Text 66"/>
            <p:cNvSpPr/>
            <p:nvPr/>
          </p:nvSpPr>
          <p:spPr>
            <a:xfrm>
              <a:off x="5422392" y="80924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용역업체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보안관리</a:t>
              </a: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부실</a:t>
              </a:r>
              <a:endParaRPr lang="en-US" sz="1900" dirty="0"/>
            </a:p>
          </p:txBody>
        </p:sp>
      </p:grpSp>
      <p:sp>
        <p:nvSpPr>
          <p:cNvPr id="69" name="Text 67"/>
          <p:cNvSpPr/>
          <p:nvPr/>
        </p:nvSpPr>
        <p:spPr>
          <a:xfrm>
            <a:off x="15179040" y="7461691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외부 모델·업체 </a:t>
            </a:r>
            <a:r>
              <a:rPr lang="en-US" b="1" dirty="0" err="1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경유</a:t>
            </a: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b="1" dirty="0" err="1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간접</a:t>
            </a: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침투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도입 전 검증이 핵심</a:t>
            </a:r>
            <a:endParaRPr lang="en-US" b="1" dirty="0"/>
          </a:p>
        </p:txBody>
      </p:sp>
      <p:sp>
        <p:nvSpPr>
          <p:cNvPr id="70" name="Shape 68"/>
          <p:cNvSpPr/>
          <p:nvPr/>
        </p:nvSpPr>
        <p:spPr>
          <a:xfrm>
            <a:off x="640080" y="9147972"/>
            <a:ext cx="17007840" cy="822960"/>
          </a:xfrm>
          <a:prstGeom prst="rect">
            <a:avLst/>
          </a:prstGeom>
          <a:solidFill>
            <a:srgbClr val="F0F2F8"/>
          </a:solidFill>
          <a:ln w="12700">
            <a:solidFill>
              <a:srgbClr val="334477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1" name="Text 69"/>
          <p:cNvSpPr/>
          <p:nvPr/>
        </p:nvSpPr>
        <p:spPr>
          <a:xfrm>
            <a:off x="914400" y="9221124"/>
            <a:ext cx="16459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연계: T14(공급망) → T03(백도어) → T08(인젝션)  |  T12(모니터링 부재)는 모든 레이어에서 탐지를 불가능하게 만든다</a:t>
            </a:r>
            <a:endParaRPr lang="en-US" sz="2400" dirty="0"/>
          </a:p>
        </p:txBody>
      </p:sp>
      <p:sp>
        <p:nvSpPr>
          <p:cNvPr id="72" name="Slide Number Placeholder 71">
            <a:extLst>
              <a:ext uri="{FF2B5EF4-FFF2-40B4-BE49-F238E27FC236}">
                <a16:creationId xmlns:a16="http://schemas.microsoft.com/office/drawing/2014/main" id="{F33A7C07-5B4E-9225-4ACF-E8B228D902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16</a:t>
            </a:fld>
            <a:endParaRPr lang="en-KR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92500F6-AFE2-0DD8-8E60-C60591FFC837}"/>
              </a:ext>
            </a:extLst>
          </p:cNvPr>
          <p:cNvSpPr txBox="1"/>
          <p:nvPr/>
        </p:nvSpPr>
        <p:spPr>
          <a:xfrm>
            <a:off x="10134952" y="6719054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solidFill>
                  <a:srgbClr val="FF0000"/>
                </a:solidFill>
              </a:rPr>
              <a:t>4</a:t>
            </a:r>
            <a:r>
              <a:rPr kumimoji="1" lang="ko-KR" altLang="en-US" dirty="0">
                <a:solidFill>
                  <a:srgbClr val="FF0000"/>
                </a:solidFill>
              </a:rPr>
              <a:t>일차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F1464-F937-80B2-FB78-D202633D8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3C77F0B-150A-16B4-356A-579B90C3F3CB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3F98302F-67FA-3C92-A7B9-02D734C76642}"/>
              </a:ext>
            </a:extLst>
          </p:cNvPr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800" b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대책 체계 — M = T의 거울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CCFFC46-2FDA-3C5A-E4EE-9D13F00FB943}"/>
              </a:ext>
            </a:extLst>
          </p:cNvPr>
          <p:cNvSpPr/>
          <p:nvPr/>
        </p:nvSpPr>
        <p:spPr>
          <a:xfrm>
            <a:off x="1463040" y="182880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위협마다 대책이 대응 — 30개 대책(M)은 15개 위협(T)의 거울</a:t>
            </a:r>
            <a:endParaRPr lang="en-US" sz="2400" dirty="0"/>
          </a:p>
        </p:txBody>
      </p: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557A327B-5B72-2051-5036-DD28E3890EDA}"/>
              </a:ext>
            </a:extLst>
          </p:cNvPr>
          <p:cNvGrpSpPr/>
          <p:nvPr/>
        </p:nvGrpSpPr>
        <p:grpSpPr>
          <a:xfrm>
            <a:off x="1463040" y="2327564"/>
            <a:ext cx="15361920" cy="3840480"/>
            <a:chOff x="731520" y="1463040"/>
            <a:chExt cx="7680960" cy="1920240"/>
          </a:xfrm>
        </p:grpSpPr>
        <p:sp>
          <p:nvSpPr>
            <p:cNvPr id="4" name="Shape 2">
              <a:extLst>
                <a:ext uri="{FF2B5EF4-FFF2-40B4-BE49-F238E27FC236}">
                  <a16:creationId xmlns:a16="http://schemas.microsoft.com/office/drawing/2014/main" id="{D5BF3022-4F8D-4F47-FB17-DB5604A2D954}"/>
                </a:ext>
              </a:extLst>
            </p:cNvPr>
            <p:cNvSpPr/>
            <p:nvPr/>
          </p:nvSpPr>
          <p:spPr>
            <a:xfrm>
              <a:off x="731520" y="1463040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5" name="Text 3">
              <a:extLst>
                <a:ext uri="{FF2B5EF4-FFF2-40B4-BE49-F238E27FC236}">
                  <a16:creationId xmlns:a16="http://schemas.microsoft.com/office/drawing/2014/main" id="{3700E2B9-F5AD-397E-A542-102EEF908846}"/>
                </a:ext>
              </a:extLst>
            </p:cNvPr>
            <p:cNvSpPr/>
            <p:nvPr/>
          </p:nvSpPr>
          <p:spPr>
            <a:xfrm>
              <a:off x="91440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3B82F6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1</a:t>
              </a:r>
              <a:endParaRPr lang="en-US" sz="2800" dirty="0"/>
            </a:p>
          </p:txBody>
        </p:sp>
        <p:sp>
          <p:nvSpPr>
            <p:cNvPr id="6" name="Text 4">
              <a:extLst>
                <a:ext uri="{FF2B5EF4-FFF2-40B4-BE49-F238E27FC236}">
                  <a16:creationId xmlns:a16="http://schemas.microsoft.com/office/drawing/2014/main" id="{3FE75085-7861-4B6E-B090-C28F1A5BA4C5}"/>
                </a:ext>
              </a:extLst>
            </p:cNvPr>
            <p:cNvSpPr/>
            <p:nvPr/>
          </p:nvSpPr>
          <p:spPr>
            <a:xfrm>
              <a:off x="237744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T07~T09</a:t>
              </a:r>
              <a:endParaRPr lang="en-US" sz="2400" dirty="0"/>
            </a:p>
          </p:txBody>
        </p:sp>
        <p:sp>
          <p:nvSpPr>
            <p:cNvPr id="7" name="Text 5">
              <a:extLst>
                <a:ext uri="{FF2B5EF4-FFF2-40B4-BE49-F238E27FC236}">
                  <a16:creationId xmlns:a16="http://schemas.microsoft.com/office/drawing/2014/main" id="{4ED820B6-9215-7ADC-FFE8-472989313D5E}"/>
                </a:ext>
              </a:extLst>
            </p:cNvPr>
            <p:cNvSpPr/>
            <p:nvPr/>
          </p:nvSpPr>
          <p:spPr>
            <a:xfrm>
              <a:off x="3749040" y="1600200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0EE3A3AE-E729-61C1-A3FF-766586ECB4FA}"/>
                </a:ext>
              </a:extLst>
            </p:cNvPr>
            <p:cNvSpPr/>
            <p:nvPr/>
          </p:nvSpPr>
          <p:spPr>
            <a:xfrm>
              <a:off x="411480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M01~M05</a:t>
              </a:r>
              <a:endParaRPr lang="en-US" sz="2400" dirty="0"/>
            </a:p>
          </p:txBody>
        </p:sp>
        <p:sp>
          <p:nvSpPr>
            <p:cNvPr id="9" name="Text 7">
              <a:extLst>
                <a:ext uri="{FF2B5EF4-FFF2-40B4-BE49-F238E27FC236}">
                  <a16:creationId xmlns:a16="http://schemas.microsoft.com/office/drawing/2014/main" id="{8E11DBDA-846B-6213-CC93-85B56274A13B}"/>
                </a:ext>
              </a:extLst>
            </p:cNvPr>
            <p:cNvSpPr/>
            <p:nvPr/>
          </p:nvSpPr>
          <p:spPr>
            <a:xfrm>
              <a:off x="5669280" y="1600200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입력·출력 보안</a:t>
              </a:r>
              <a:endParaRPr lang="en-US" sz="2400" dirty="0"/>
            </a:p>
          </p:txBody>
        </p:sp>
        <p:sp>
          <p:nvSpPr>
            <p:cNvPr id="10" name="Text 8">
              <a:extLst>
                <a:ext uri="{FF2B5EF4-FFF2-40B4-BE49-F238E27FC236}">
                  <a16:creationId xmlns:a16="http://schemas.microsoft.com/office/drawing/2014/main" id="{CE8FB475-0B4A-EE42-3F08-DEFFCE1C2A04}"/>
                </a:ext>
              </a:extLst>
            </p:cNvPr>
            <p:cNvSpPr/>
            <p:nvPr/>
          </p:nvSpPr>
          <p:spPr>
            <a:xfrm>
              <a:off x="914400" y="1965960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  <p:sp>
          <p:nvSpPr>
            <p:cNvPr id="11" name="Shape 9">
              <a:extLst>
                <a:ext uri="{FF2B5EF4-FFF2-40B4-BE49-F238E27FC236}">
                  <a16:creationId xmlns:a16="http://schemas.microsoft.com/office/drawing/2014/main" id="{3BBAF701-7397-1E41-EF95-16672C72AEAB}"/>
                </a:ext>
              </a:extLst>
            </p:cNvPr>
            <p:cNvSpPr/>
            <p:nvPr/>
          </p:nvSpPr>
          <p:spPr>
            <a:xfrm>
              <a:off x="731520" y="2514600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10B981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12" name="Text 10">
              <a:extLst>
                <a:ext uri="{FF2B5EF4-FFF2-40B4-BE49-F238E27FC236}">
                  <a16:creationId xmlns:a16="http://schemas.microsoft.com/office/drawing/2014/main" id="{98E84C2C-A3C2-AFCF-BAFA-11BAC64FDB24}"/>
                </a:ext>
              </a:extLst>
            </p:cNvPr>
            <p:cNvSpPr/>
            <p:nvPr/>
          </p:nvSpPr>
          <p:spPr>
            <a:xfrm>
              <a:off x="91440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2</a:t>
              </a:r>
              <a:endParaRPr lang="en-US" sz="2800" dirty="0"/>
            </a:p>
          </p:txBody>
        </p:sp>
        <p:sp>
          <p:nvSpPr>
            <p:cNvPr id="13" name="Text 11">
              <a:extLst>
                <a:ext uri="{FF2B5EF4-FFF2-40B4-BE49-F238E27FC236}">
                  <a16:creationId xmlns:a16="http://schemas.microsoft.com/office/drawing/2014/main" id="{40D9D75D-836A-D96C-EF90-C20502048323}"/>
                </a:ext>
              </a:extLst>
            </p:cNvPr>
            <p:cNvSpPr/>
            <p:nvPr/>
          </p:nvSpPr>
          <p:spPr>
            <a:xfrm>
              <a:off x="237744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T01~T06</a:t>
              </a:r>
              <a:endParaRPr lang="en-US" sz="2400" dirty="0"/>
            </a:p>
          </p:txBody>
        </p:sp>
        <p:sp>
          <p:nvSpPr>
            <p:cNvPr id="14" name="Text 12">
              <a:extLst>
                <a:ext uri="{FF2B5EF4-FFF2-40B4-BE49-F238E27FC236}">
                  <a16:creationId xmlns:a16="http://schemas.microsoft.com/office/drawing/2014/main" id="{94B13D18-B6C0-BA3E-51C0-6F2F2573FA0A}"/>
                </a:ext>
              </a:extLst>
            </p:cNvPr>
            <p:cNvSpPr/>
            <p:nvPr/>
          </p:nvSpPr>
          <p:spPr>
            <a:xfrm>
              <a:off x="3749040" y="2651760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15" name="Text 13">
              <a:extLst>
                <a:ext uri="{FF2B5EF4-FFF2-40B4-BE49-F238E27FC236}">
                  <a16:creationId xmlns:a16="http://schemas.microsoft.com/office/drawing/2014/main" id="{49E3E5A2-A384-115C-6885-9938126119B2}"/>
                </a:ext>
              </a:extLst>
            </p:cNvPr>
            <p:cNvSpPr/>
            <p:nvPr/>
          </p:nvSpPr>
          <p:spPr>
            <a:xfrm>
              <a:off x="411480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M06~M17</a:t>
              </a:r>
              <a:endParaRPr lang="en-US" sz="2400" dirty="0"/>
            </a:p>
          </p:txBody>
        </p:sp>
        <p:sp>
          <p:nvSpPr>
            <p:cNvPr id="16" name="Text 14">
              <a:extLst>
                <a:ext uri="{FF2B5EF4-FFF2-40B4-BE49-F238E27FC236}">
                  <a16:creationId xmlns:a16="http://schemas.microsoft.com/office/drawing/2014/main" id="{A4D44E50-B62A-2653-7619-35BE191BD8E2}"/>
                </a:ext>
              </a:extLst>
            </p:cNvPr>
            <p:cNvSpPr/>
            <p:nvPr/>
          </p:nvSpPr>
          <p:spPr>
            <a:xfrm>
              <a:off x="5669280" y="2651760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데이터·모델 보안</a:t>
              </a:r>
              <a:endParaRPr lang="en-US" sz="2400" dirty="0"/>
            </a:p>
          </p:txBody>
        </p:sp>
        <p:sp>
          <p:nvSpPr>
            <p:cNvPr id="17" name="Text 15">
              <a:extLst>
                <a:ext uri="{FF2B5EF4-FFF2-40B4-BE49-F238E27FC236}">
                  <a16:creationId xmlns:a16="http://schemas.microsoft.com/office/drawing/2014/main" id="{EB5F487B-6906-75F9-437D-24FC8FFB47CF}"/>
                </a:ext>
              </a:extLst>
            </p:cNvPr>
            <p:cNvSpPr/>
            <p:nvPr/>
          </p:nvSpPr>
          <p:spPr>
            <a:xfrm>
              <a:off x="914400" y="3017520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</p:grpSp>
      <p:sp>
        <p:nvSpPr>
          <p:cNvPr id="18" name="Shape 16">
            <a:extLst>
              <a:ext uri="{FF2B5EF4-FFF2-40B4-BE49-F238E27FC236}">
                <a16:creationId xmlns:a16="http://schemas.microsoft.com/office/drawing/2014/main" id="{51E40E8B-1974-294D-5C0A-9A8475A283A4}"/>
              </a:ext>
            </a:extLst>
          </p:cNvPr>
          <p:cNvSpPr/>
          <p:nvPr/>
        </p:nvSpPr>
        <p:spPr>
          <a:xfrm>
            <a:off x="1463040" y="6417430"/>
            <a:ext cx="15361920" cy="1737360"/>
          </a:xfrm>
          <a:prstGeom prst="roundRect">
            <a:avLst>
              <a:gd name="adj" fmla="val 8421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D1B20DA6-62CF-F665-D480-20F4D4AF5D73}"/>
              </a:ext>
            </a:extLst>
          </p:cNvPr>
          <p:cNvSpPr/>
          <p:nvPr/>
        </p:nvSpPr>
        <p:spPr>
          <a:xfrm>
            <a:off x="182880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레이어 3</a:t>
            </a:r>
            <a:endParaRPr lang="en-US" sz="28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9F9580B4-D680-65CF-589E-FEDDF0576F08}"/>
              </a:ext>
            </a:extLst>
          </p:cNvPr>
          <p:cNvSpPr/>
          <p:nvPr/>
        </p:nvSpPr>
        <p:spPr>
          <a:xfrm>
            <a:off x="475488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T10~T13</a:t>
            </a:r>
            <a:endParaRPr lang="en-US" sz="24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C9F5749F-1214-786F-230C-902F60009CD8}"/>
              </a:ext>
            </a:extLst>
          </p:cNvPr>
          <p:cNvSpPr/>
          <p:nvPr/>
        </p:nvSpPr>
        <p:spPr>
          <a:xfrm>
            <a:off x="7498080" y="669175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242066E1-A46C-C219-1C5F-97E339E758B5}"/>
              </a:ext>
            </a:extLst>
          </p:cNvPr>
          <p:cNvSpPr/>
          <p:nvPr/>
        </p:nvSpPr>
        <p:spPr>
          <a:xfrm>
            <a:off x="822960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M18~M24</a:t>
            </a:r>
            <a:endParaRPr lang="en-US" sz="24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B0043E8E-D567-9534-3CBA-49EA41CF6960}"/>
              </a:ext>
            </a:extLst>
          </p:cNvPr>
          <p:cNvSpPr/>
          <p:nvPr/>
        </p:nvSpPr>
        <p:spPr>
          <a:xfrm>
            <a:off x="11338560" y="669175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인프라·운영 보안</a:t>
            </a:r>
            <a:endParaRPr lang="en-US" sz="24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72BC402B-3C98-69F6-6BFA-58981D28EDEB}"/>
              </a:ext>
            </a:extLst>
          </p:cNvPr>
          <p:cNvSpPr/>
          <p:nvPr/>
        </p:nvSpPr>
        <p:spPr>
          <a:xfrm>
            <a:off x="1828800" y="7423270"/>
            <a:ext cx="1371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핵심은 '어떤 M을 먼저 하느냐'가 아니라, '우리 기관 유형에 맞게 적용하느냐'</a:t>
            </a:r>
            <a:endParaRPr lang="en-US" dirty="0"/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32B09B62-C21F-E8A4-D024-A2CC8D074202}"/>
              </a:ext>
            </a:extLst>
          </p:cNvPr>
          <p:cNvGrpSpPr/>
          <p:nvPr/>
        </p:nvGrpSpPr>
        <p:grpSpPr>
          <a:xfrm>
            <a:off x="1463040" y="8404168"/>
            <a:ext cx="15361920" cy="1737360"/>
            <a:chOff x="731520" y="3776472"/>
            <a:chExt cx="7680960" cy="868680"/>
          </a:xfrm>
        </p:grpSpPr>
        <p:sp>
          <p:nvSpPr>
            <p:cNvPr id="25" name="Shape 23">
              <a:extLst>
                <a:ext uri="{FF2B5EF4-FFF2-40B4-BE49-F238E27FC236}">
                  <a16:creationId xmlns:a16="http://schemas.microsoft.com/office/drawing/2014/main" id="{F7BD9793-2537-866A-7B13-F6DDFC871922}"/>
                </a:ext>
              </a:extLst>
            </p:cNvPr>
            <p:cNvSpPr/>
            <p:nvPr/>
          </p:nvSpPr>
          <p:spPr>
            <a:xfrm>
              <a:off x="731520" y="3776472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8B5CF6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26" name="Text 24">
              <a:extLst>
                <a:ext uri="{FF2B5EF4-FFF2-40B4-BE49-F238E27FC236}">
                  <a16:creationId xmlns:a16="http://schemas.microsoft.com/office/drawing/2014/main" id="{F00DC0A7-37A8-55C6-E027-B55C9BD6227B}"/>
                </a:ext>
              </a:extLst>
            </p:cNvPr>
            <p:cNvSpPr/>
            <p:nvPr/>
          </p:nvSpPr>
          <p:spPr>
            <a:xfrm>
              <a:off x="91440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8B5CF6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4</a:t>
              </a:r>
              <a:endParaRPr lang="en-US" sz="2800" dirty="0"/>
            </a:p>
          </p:txBody>
        </p:sp>
        <p:sp>
          <p:nvSpPr>
            <p:cNvPr id="27" name="Text 25">
              <a:extLst>
                <a:ext uri="{FF2B5EF4-FFF2-40B4-BE49-F238E27FC236}">
                  <a16:creationId xmlns:a16="http://schemas.microsoft.com/office/drawing/2014/main" id="{3B9E4E3D-C0DF-8521-EF45-99BE100DB2AA}"/>
                </a:ext>
              </a:extLst>
            </p:cNvPr>
            <p:cNvSpPr/>
            <p:nvPr/>
          </p:nvSpPr>
          <p:spPr>
            <a:xfrm>
              <a:off x="237744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T14~T15</a:t>
              </a:r>
              <a:endParaRPr lang="en-US" sz="2400" dirty="0"/>
            </a:p>
          </p:txBody>
        </p:sp>
        <p:sp>
          <p:nvSpPr>
            <p:cNvPr id="28" name="Text 26">
              <a:extLst>
                <a:ext uri="{FF2B5EF4-FFF2-40B4-BE49-F238E27FC236}">
                  <a16:creationId xmlns:a16="http://schemas.microsoft.com/office/drawing/2014/main" id="{32554524-837C-CDB8-6A29-7B04424A313F}"/>
                </a:ext>
              </a:extLst>
            </p:cNvPr>
            <p:cNvSpPr/>
            <p:nvPr/>
          </p:nvSpPr>
          <p:spPr>
            <a:xfrm>
              <a:off x="3749040" y="3913632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29" name="Text 27">
              <a:extLst>
                <a:ext uri="{FF2B5EF4-FFF2-40B4-BE49-F238E27FC236}">
                  <a16:creationId xmlns:a16="http://schemas.microsoft.com/office/drawing/2014/main" id="{BFA968DE-C53E-BB8A-FCE2-0753A9F70791}"/>
                </a:ext>
              </a:extLst>
            </p:cNvPr>
            <p:cNvSpPr/>
            <p:nvPr/>
          </p:nvSpPr>
          <p:spPr>
            <a:xfrm>
              <a:off x="411480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M25~M30</a:t>
              </a:r>
              <a:endParaRPr lang="en-US" sz="2400" dirty="0"/>
            </a:p>
          </p:txBody>
        </p:sp>
        <p:sp>
          <p:nvSpPr>
            <p:cNvPr id="30" name="Text 28">
              <a:extLst>
                <a:ext uri="{FF2B5EF4-FFF2-40B4-BE49-F238E27FC236}">
                  <a16:creationId xmlns:a16="http://schemas.microsoft.com/office/drawing/2014/main" id="{7ACE369F-9FB3-A1BF-E2AC-B1731E3F515C}"/>
                </a:ext>
              </a:extLst>
            </p:cNvPr>
            <p:cNvSpPr/>
            <p:nvPr/>
          </p:nvSpPr>
          <p:spPr>
            <a:xfrm>
              <a:off x="5669280" y="3913632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공급망·감사 보안</a:t>
              </a:r>
              <a:endParaRPr lang="en-US" sz="2400" dirty="0"/>
            </a:p>
          </p:txBody>
        </p:sp>
        <p:sp>
          <p:nvSpPr>
            <p:cNvPr id="31" name="Text 29">
              <a:extLst>
                <a:ext uri="{FF2B5EF4-FFF2-40B4-BE49-F238E27FC236}">
                  <a16:creationId xmlns:a16="http://schemas.microsoft.com/office/drawing/2014/main" id="{EEA24379-ED30-1C93-4B16-3EB31562C24D}"/>
                </a:ext>
              </a:extLst>
            </p:cNvPr>
            <p:cNvSpPr/>
            <p:nvPr/>
          </p:nvSpPr>
          <p:spPr>
            <a:xfrm>
              <a:off x="914400" y="4279392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522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1E9181-2812-49A3-BBCA-D64E4A6AB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A112CC6C-0350-936C-007D-AB220B6EC474}"/>
              </a:ext>
            </a:extLst>
          </p:cNvPr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2387E65-5873-3D5C-166A-4B622E5D3E0E}"/>
              </a:ext>
            </a:extLst>
          </p:cNvPr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보안 안내서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B5BC9-EEED-E800-F0EA-36DC09BF69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34606-23BD-E744-B9E5-B87DB93A3536}" type="slidenum">
              <a:rPr kumimoji="0" lang="en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K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213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보안 안내서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Security for AI — 핵심 개념과 3대 목적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31520" y="1920240"/>
            <a:ext cx="17007840" cy="100584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097280" y="2057400"/>
            <a:ext cx="16459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Security for AI — AI 시스템 자체를 보호하는 보안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31520" y="3108960"/>
            <a:ext cx="8321040" cy="3200400"/>
          </a:xfrm>
          <a:prstGeom prst="rect">
            <a:avLst/>
          </a:prstGeom>
          <a:solidFill>
            <a:srgbClr val="F0F2F8"/>
          </a:solidFill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731520" y="3108960"/>
            <a:ext cx="8321040" cy="7315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914400" y="3182112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for AI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14400" y="4023360"/>
            <a:ext cx="7955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시스템을 공격·위협으로부터 보호</a:t>
            </a:r>
            <a:endParaRPr lang="en-US" sz="3000" dirty="0"/>
          </a:p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오늘 강의의 핵심 주제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1188720" y="5732892"/>
            <a:ext cx="4114800" cy="50292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188720" y="575277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9509760" y="3108960"/>
            <a:ext cx="8229600" cy="3200400"/>
          </a:xfrm>
          <a:prstGeom prst="rect">
            <a:avLst/>
          </a:prstGeom>
          <a:solidFill>
            <a:srgbClr val="F0F2F8"/>
          </a:solidFill>
          <a:ln w="381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9509760" y="3108960"/>
            <a:ext cx="8229600" cy="7315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9692640" y="3182112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Security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9692640" y="4023360"/>
            <a:ext cx="7955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기술을 보안 업무에 활용</a:t>
            </a:r>
            <a:endParaRPr lang="en-US" sz="3000" dirty="0"/>
          </a:p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악성코드 탐지, 이상 징후 분석 등</a:t>
            </a:r>
            <a:endParaRPr lang="en-US" sz="3000" dirty="0"/>
          </a:p>
        </p:txBody>
      </p:sp>
      <p:sp>
        <p:nvSpPr>
          <p:cNvPr id="17" name="Shape 15"/>
          <p:cNvSpPr/>
          <p:nvPr/>
        </p:nvSpPr>
        <p:spPr>
          <a:xfrm>
            <a:off x="9966960" y="5742831"/>
            <a:ext cx="4114800" cy="50292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9966960" y="573289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AI 활용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6484290"/>
            <a:ext cx="17007840" cy="45720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Text 18"/>
          <p:cNvSpPr/>
          <p:nvPr/>
        </p:nvSpPr>
        <p:spPr>
          <a:xfrm>
            <a:off x="1097280" y="653001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3대 개발 목적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7315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20"/>
          <p:cNvSpPr/>
          <p:nvPr/>
        </p:nvSpPr>
        <p:spPr>
          <a:xfrm>
            <a:off x="731520" y="7040880"/>
            <a:ext cx="1097280" cy="1737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Text 21"/>
          <p:cNvSpPr/>
          <p:nvPr/>
        </p:nvSpPr>
        <p:spPr>
          <a:xfrm>
            <a:off x="7315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20116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보안성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20116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공격·위협으로부터 AI 시스템 보호</a:t>
            </a:r>
            <a:endParaRPr lang="en-US" sz="2600" dirty="0"/>
          </a:p>
        </p:txBody>
      </p:sp>
      <p:sp>
        <p:nvSpPr>
          <p:cNvPr id="26" name="Shape 24"/>
          <p:cNvSpPr/>
          <p:nvPr/>
        </p:nvSpPr>
        <p:spPr>
          <a:xfrm>
            <a:off x="66751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6675120" y="7040880"/>
            <a:ext cx="1097280" cy="1737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66751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79552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79552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오작동·환각으로 인한 피해 방지</a:t>
            </a:r>
            <a:endParaRPr lang="en-US" sz="2600" dirty="0"/>
          </a:p>
        </p:txBody>
      </p:sp>
      <p:sp>
        <p:nvSpPr>
          <p:cNvPr id="31" name="Shape 29"/>
          <p:cNvSpPr/>
          <p:nvPr/>
        </p:nvSpPr>
        <p:spPr>
          <a:xfrm>
            <a:off x="126187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12618720" y="7040880"/>
            <a:ext cx="1097280" cy="1737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126187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</a:t>
            </a:r>
            <a:endParaRPr lang="en-US" sz="3600" dirty="0"/>
          </a:p>
        </p:txBody>
      </p:sp>
      <p:sp>
        <p:nvSpPr>
          <p:cNvPr id="34" name="Text 32"/>
          <p:cNvSpPr/>
          <p:nvPr/>
        </p:nvSpPr>
        <p:spPr>
          <a:xfrm>
            <a:off x="138988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신뢰성</a:t>
            </a:r>
            <a:endParaRPr lang="en-US" sz="3000" dirty="0"/>
          </a:p>
        </p:txBody>
      </p:sp>
      <p:sp>
        <p:nvSpPr>
          <p:cNvPr id="35" name="Text 33"/>
          <p:cNvSpPr/>
          <p:nvPr/>
        </p:nvSpPr>
        <p:spPr>
          <a:xfrm>
            <a:off x="138988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지속적·예측 가능한 서비스 보장</a:t>
            </a:r>
            <a:endParaRPr lang="en-US" sz="2600" dirty="0"/>
          </a:p>
        </p:txBody>
      </p:sp>
      <p:sp>
        <p:nvSpPr>
          <p:cNvPr id="36" name="Slide Number Placeholder 35">
            <a:extLst>
              <a:ext uri="{FF2B5EF4-FFF2-40B4-BE49-F238E27FC236}">
                <a16:creationId xmlns:a16="http://schemas.microsoft.com/office/drawing/2014/main" id="{9E3D4995-EFED-A318-6BAF-BA2469EA0D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19</a:t>
            </a:fld>
            <a:endParaRPr lang="en-K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오늘의 구성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5교시 일정 — 이론 2 + 실습 3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05156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3B82F6">
              <a:alpha val="12000"/>
            </a:srgbClr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288036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288036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이론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5156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05156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09:00-10:30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508760" y="4572000"/>
            <a:ext cx="2103120" cy="0"/>
          </a:xfrm>
          <a:prstGeom prst="line">
            <a:avLst/>
          </a:prstGeom>
          <a:noFill/>
          <a:ln w="12700">
            <a:solidFill>
              <a:srgbClr val="3B82F6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32588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NIS·KISA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가이드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비교분석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434340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06B6D4">
              <a:alpha val="12000"/>
            </a:srgbClr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617220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617220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이론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34340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34340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10:45-12:00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800600" y="4572000"/>
            <a:ext cx="210312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461772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취약점 분석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763524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10B981">
              <a:alpha val="12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946404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946404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63524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763524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13:00-14:30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8092440" y="4572000"/>
            <a:ext cx="2103120" cy="0"/>
          </a:xfrm>
          <a:prstGeom prst="line">
            <a:avLst/>
          </a:prstGeom>
          <a:noFill/>
          <a:ln w="12700">
            <a:solidFill>
              <a:srgbClr val="10B981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790956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인젝션 실습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우회 사례</a:t>
            </a:r>
            <a:endParaRPr lang="en-US" sz="2100" dirty="0"/>
          </a:p>
        </p:txBody>
      </p:sp>
      <p:sp>
        <p:nvSpPr>
          <p:cNvPr id="26" name="Shape 24"/>
          <p:cNvSpPr/>
          <p:nvPr/>
        </p:nvSpPr>
        <p:spPr>
          <a:xfrm>
            <a:off x="1092708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F59E0B">
              <a:alpha val="12000"/>
            </a:srgbClr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Shape 25"/>
          <p:cNvSpPr/>
          <p:nvPr/>
        </p:nvSpPr>
        <p:spPr>
          <a:xfrm>
            <a:off x="1275588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6"/>
          <p:cNvSpPr/>
          <p:nvPr/>
        </p:nvSpPr>
        <p:spPr>
          <a:xfrm>
            <a:off x="1275588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092708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4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1092708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14:45-16:00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11384280" y="4572000"/>
            <a:ext cx="2103120" cy="0"/>
          </a:xfrm>
          <a:prstGeom prst="line">
            <a:avLst/>
          </a:prstGeom>
          <a:noFill/>
          <a:ln w="12700">
            <a:solidFill>
              <a:srgbClr val="F59E0B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2" name="Text 30"/>
          <p:cNvSpPr/>
          <p:nvPr/>
        </p:nvSpPr>
        <p:spPr>
          <a:xfrm>
            <a:off x="1120140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출력 통제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유출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 오남용</a:t>
            </a:r>
            <a:endParaRPr lang="en-US" sz="2100" dirty="0"/>
          </a:p>
        </p:txBody>
      </p:sp>
      <p:sp>
        <p:nvSpPr>
          <p:cNvPr id="33" name="Shape 31"/>
          <p:cNvSpPr/>
          <p:nvPr/>
        </p:nvSpPr>
        <p:spPr>
          <a:xfrm>
            <a:off x="1421892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8B5CF6">
              <a:alpha val="12000"/>
            </a:srgbClr>
          </a:solidFill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Shape 32"/>
          <p:cNvSpPr/>
          <p:nvPr/>
        </p:nvSpPr>
        <p:spPr>
          <a:xfrm>
            <a:off x="1604772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5" name="Text 33"/>
          <p:cNvSpPr/>
          <p:nvPr/>
        </p:nvSpPr>
        <p:spPr>
          <a:xfrm>
            <a:off x="1604772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1421892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5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1421892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16:10-17:30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4676120" y="4572000"/>
            <a:ext cx="2103120" cy="0"/>
          </a:xfrm>
          <a:prstGeom prst="line">
            <a:avLst/>
          </a:prstGeom>
          <a:noFill/>
          <a:ln w="12700">
            <a:solidFill>
              <a:srgbClr val="8B5CF6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9" name="Text 37"/>
          <p:cNvSpPr/>
          <p:nvPr/>
        </p:nvSpPr>
        <p:spPr>
          <a:xfrm>
            <a:off x="1449324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임베딩/벡터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취약점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2100" dirty="0"/>
          </a:p>
        </p:txBody>
      </p:sp>
      <p:sp>
        <p:nvSpPr>
          <p:cNvPr id="40" name="Shape 38"/>
          <p:cNvSpPr/>
          <p:nvPr/>
        </p:nvSpPr>
        <p:spPr>
          <a:xfrm>
            <a:off x="7498080" y="7863840"/>
            <a:ext cx="3291840" cy="457200"/>
          </a:xfrm>
          <a:prstGeom prst="roundRect">
            <a:avLst>
              <a:gd name="adj" fmla="val 20000"/>
            </a:avLst>
          </a:prstGeom>
          <a:solidFill>
            <a:srgbClr val="E5E7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9"/>
          <p:cNvSpPr/>
          <p:nvPr/>
        </p:nvSpPr>
        <p:spPr>
          <a:xfrm>
            <a:off x="7498080" y="78638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12:00-13:00 점심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097280" y="8412480"/>
            <a:ext cx="1600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Agent·동형암호는 4일차에서 심화</a:t>
            </a:r>
            <a:endParaRPr lang="en-US" sz="1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위험 관리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사고 발생 전·중·후 3단계 대응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5212080" cy="10972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1단계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 분석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7315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전 (Pre-Incident)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822960" y="365760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8229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4630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자산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식별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모델·데이터·API 목록화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22960" y="448056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Text 12"/>
          <p:cNvSpPr/>
          <p:nvPr/>
        </p:nvSpPr>
        <p:spPr>
          <a:xfrm>
            <a:off x="8229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4630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시나리오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도출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T01~T15 매핑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822960" y="530352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/>
          <p:cNvSpPr/>
          <p:nvPr/>
        </p:nvSpPr>
        <p:spPr>
          <a:xfrm>
            <a:off x="8229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4630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취약점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평가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OWASP LLM01~10 점검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822960" y="612648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Text 18"/>
          <p:cNvSpPr/>
          <p:nvPr/>
        </p:nvSpPr>
        <p:spPr>
          <a:xfrm>
            <a:off x="8229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4630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위험 우선순위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결정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영향도×발생가능성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64922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1"/>
          <p:cNvSpPr/>
          <p:nvPr/>
        </p:nvSpPr>
        <p:spPr>
          <a:xfrm>
            <a:off x="6492240" y="1920240"/>
            <a:ext cx="5212080" cy="10972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2"/>
          <p:cNvSpPr/>
          <p:nvPr/>
        </p:nvSpPr>
        <p:spPr>
          <a:xfrm>
            <a:off x="66751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2단계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6751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 감지</a:t>
            </a:r>
            <a:endParaRPr lang="en-US" sz="3400" dirty="0"/>
          </a:p>
        </p:txBody>
      </p:sp>
      <p:sp>
        <p:nvSpPr>
          <p:cNvPr id="26" name="Text 24"/>
          <p:cNvSpPr/>
          <p:nvPr/>
        </p:nvSpPr>
        <p:spPr>
          <a:xfrm>
            <a:off x="66751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중 (In-Incident)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6766560" y="365760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67665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4066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입출력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모니터링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프롬프트 인젝션 탐지</a:t>
            </a:r>
            <a:endParaRPr lang="en-US" sz="2400" dirty="0"/>
          </a:p>
        </p:txBody>
      </p:sp>
      <p:sp>
        <p:nvSpPr>
          <p:cNvPr id="30" name="Shape 28"/>
          <p:cNvSpPr/>
          <p:nvPr/>
        </p:nvSpPr>
        <p:spPr>
          <a:xfrm>
            <a:off x="6766560" y="448056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1" name="Text 29"/>
          <p:cNvSpPr/>
          <p:nvPr/>
        </p:nvSpPr>
        <p:spPr>
          <a:xfrm>
            <a:off x="67665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74066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행동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로깅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예상 외 응답 패턴 추적</a:t>
            </a:r>
            <a:endParaRPr lang="en-US" sz="2400" dirty="0"/>
          </a:p>
        </p:txBody>
      </p:sp>
      <p:sp>
        <p:nvSpPr>
          <p:cNvPr id="33" name="Shape 31"/>
          <p:cNvSpPr/>
          <p:nvPr/>
        </p:nvSpPr>
        <p:spPr>
          <a:xfrm>
            <a:off x="6766560" y="530352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67665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74066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이상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비정상 쿼리 패턴</a:t>
            </a:r>
            <a:endParaRPr lang="en-US" sz="2400" dirty="0"/>
          </a:p>
        </p:txBody>
      </p:sp>
      <p:sp>
        <p:nvSpPr>
          <p:cNvPr id="36" name="Shape 34"/>
          <p:cNvSpPr/>
          <p:nvPr/>
        </p:nvSpPr>
        <p:spPr>
          <a:xfrm>
            <a:off x="6766560" y="612648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67665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74066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 지표 실시간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감시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신뢰도 임계값</a:t>
            </a:r>
            <a:endParaRPr lang="en-US" sz="2400" dirty="0"/>
          </a:p>
        </p:txBody>
      </p:sp>
      <p:sp>
        <p:nvSpPr>
          <p:cNvPr id="39" name="Shape 37"/>
          <p:cNvSpPr/>
          <p:nvPr/>
        </p:nvSpPr>
        <p:spPr>
          <a:xfrm>
            <a:off x="124358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Shape 38"/>
          <p:cNvSpPr/>
          <p:nvPr/>
        </p:nvSpPr>
        <p:spPr>
          <a:xfrm>
            <a:off x="12435840" y="1920240"/>
            <a:ext cx="5212080" cy="10972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26187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3단계</a:t>
            </a:r>
            <a:endParaRPr lang="en-US" sz="2400" dirty="0"/>
          </a:p>
        </p:txBody>
      </p:sp>
      <p:sp>
        <p:nvSpPr>
          <p:cNvPr id="42" name="Text 40"/>
          <p:cNvSpPr/>
          <p:nvPr/>
        </p:nvSpPr>
        <p:spPr>
          <a:xfrm>
            <a:off x="126187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사고 대응</a:t>
            </a:r>
            <a:endParaRPr lang="en-US" sz="3400" dirty="0"/>
          </a:p>
        </p:txBody>
      </p:sp>
      <p:sp>
        <p:nvSpPr>
          <p:cNvPr id="43" name="Text 41"/>
          <p:cNvSpPr/>
          <p:nvPr/>
        </p:nvSpPr>
        <p:spPr>
          <a:xfrm>
            <a:off x="126187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후 (Post-Incident)</a:t>
            </a:r>
            <a:endParaRPr lang="en-US" sz="2200" dirty="0"/>
          </a:p>
        </p:txBody>
      </p:sp>
      <p:sp>
        <p:nvSpPr>
          <p:cNvPr id="44" name="Shape 42"/>
          <p:cNvSpPr/>
          <p:nvPr/>
        </p:nvSpPr>
        <p:spPr>
          <a:xfrm>
            <a:off x="12710160" y="365760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7101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46" name="Text 44"/>
          <p:cNvSpPr/>
          <p:nvPr/>
        </p:nvSpPr>
        <p:spPr>
          <a:xfrm>
            <a:off x="133502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격리·차단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피해 확산 방지</a:t>
            </a:r>
            <a:endParaRPr lang="en-US" sz="2400" dirty="0"/>
          </a:p>
        </p:txBody>
      </p:sp>
      <p:sp>
        <p:nvSpPr>
          <p:cNvPr id="47" name="Shape 45"/>
          <p:cNvSpPr/>
          <p:nvPr/>
        </p:nvSpPr>
        <p:spPr>
          <a:xfrm>
            <a:off x="12710160" y="448056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27101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133502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원인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분석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학습 데이터·모델 파라미터 검토</a:t>
            </a:r>
            <a:endParaRPr lang="en-US" sz="2400" dirty="0"/>
          </a:p>
        </p:txBody>
      </p:sp>
      <p:sp>
        <p:nvSpPr>
          <p:cNvPr id="50" name="Shape 48"/>
          <p:cNvSpPr/>
          <p:nvPr/>
        </p:nvSpPr>
        <p:spPr>
          <a:xfrm>
            <a:off x="12710160" y="530352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7101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133502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롤백 또는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재학습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안전 버전 복구</a:t>
            </a:r>
            <a:endParaRPr lang="en-US" sz="2400" dirty="0"/>
          </a:p>
        </p:txBody>
      </p:sp>
      <p:sp>
        <p:nvSpPr>
          <p:cNvPr id="53" name="Shape 51"/>
          <p:cNvSpPr/>
          <p:nvPr/>
        </p:nvSpPr>
        <p:spPr>
          <a:xfrm>
            <a:off x="12710160" y="612648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Text 52"/>
          <p:cNvSpPr/>
          <p:nvPr/>
        </p:nvSpPr>
        <p:spPr>
          <a:xfrm>
            <a:off x="127101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55" name="Text 53"/>
          <p:cNvSpPr/>
          <p:nvPr/>
        </p:nvSpPr>
        <p:spPr>
          <a:xfrm>
            <a:off x="133502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재발 방지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대책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위험 분석 피드백 반영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6080760" y="4846320"/>
            <a:ext cx="5043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4000" dirty="0"/>
          </a:p>
        </p:txBody>
      </p:sp>
      <p:sp>
        <p:nvSpPr>
          <p:cNvPr id="57" name="Text 55"/>
          <p:cNvSpPr/>
          <p:nvPr/>
        </p:nvSpPr>
        <p:spPr>
          <a:xfrm>
            <a:off x="12024360" y="4846320"/>
            <a:ext cx="5043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4000" dirty="0"/>
          </a:p>
        </p:txBody>
      </p:sp>
      <p:sp>
        <p:nvSpPr>
          <p:cNvPr id="58" name="Shape 56"/>
          <p:cNvSpPr/>
          <p:nvPr/>
        </p:nvSpPr>
        <p:spPr>
          <a:xfrm>
            <a:off x="548640" y="8070573"/>
            <a:ext cx="17099280" cy="64008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914400" y="8134581"/>
            <a:ext cx="16459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도입: 분석(NIS T코드 위협 목록) → 감지(OWASP 구현 검증) → 대응(KISA 역할별 책임 수행) 순환 체계 구축</a:t>
            </a:r>
            <a:endParaRPr lang="en-US" sz="2600" dirty="0"/>
          </a:p>
        </p:txBody>
      </p:sp>
      <p:sp>
        <p:nvSpPr>
          <p:cNvPr id="60" name="Slide Number Placeholder 59">
            <a:extLst>
              <a:ext uri="{FF2B5EF4-FFF2-40B4-BE49-F238E27FC236}">
                <a16:creationId xmlns:a16="http://schemas.microsoft.com/office/drawing/2014/main" id="{8D53BE41-C0E5-DDC3-30B7-ACF54F085D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20</a:t>
            </a:fld>
            <a:endParaRPr lang="en-K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역할 분리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보안 — 3대 범주 × 3역할 책임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876262" y="2121599"/>
            <a:ext cx="3886200" cy="640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4114440" y="2165626"/>
            <a:ext cx="32113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보안성 (Security)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876262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4412312" y="2807399"/>
            <a:ext cx="3257377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허가되지 않은 접근·조작으로부터 AI 시스템 보호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909560" y="2121599"/>
            <a:ext cx="3886200" cy="640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8111927" y="2149031"/>
            <a:ext cx="331282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 (Safety)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7909560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8386247" y="2807399"/>
            <a:ext cx="331282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오작동·환각으로 인한 피해 방지 (LLM09 포함)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1952800" y="2121599"/>
            <a:ext cx="38862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2675784" y="2158175"/>
            <a:ext cx="2675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신뢰성 (Reliability)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11952800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/>
          <p:cNvSpPr/>
          <p:nvPr/>
        </p:nvSpPr>
        <p:spPr>
          <a:xfrm>
            <a:off x="12675784" y="2807399"/>
            <a:ext cx="308276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지속적·예측 가능한 서비스 제공 (LLM10 포함)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1902350" y="3791375"/>
            <a:ext cx="1371600" cy="17556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902350" y="3791375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개발자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876262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Text 25"/>
          <p:cNvSpPr/>
          <p:nvPr/>
        </p:nvSpPr>
        <p:spPr>
          <a:xfrm>
            <a:off x="4013422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데이터 검증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코딩 적용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7909560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8046720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 방지 로직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2000" dirty="0"/>
          </a:p>
        </p:txBody>
      </p:sp>
      <p:sp>
        <p:nvSpPr>
          <p:cNvPr id="30" name="Shape 28"/>
          <p:cNvSpPr/>
          <p:nvPr/>
        </p:nvSpPr>
        <p:spPr>
          <a:xfrm>
            <a:off x="11952800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1" name="Text 29"/>
          <p:cNvSpPr/>
          <p:nvPr/>
        </p:nvSpPr>
        <p:spPr>
          <a:xfrm>
            <a:off x="12089960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무결성 테스트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공급망 검증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1902350" y="5693327"/>
            <a:ext cx="1371600" cy="17556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1902350" y="5693327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서비스 제공자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3876262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5" name="Text 33"/>
          <p:cNvSpPr/>
          <p:nvPr/>
        </p:nvSpPr>
        <p:spPr>
          <a:xfrm>
            <a:off x="4013422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프롬프트 보호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권한 최소화</a:t>
            </a:r>
            <a:endParaRPr lang="en-US" sz="2000" dirty="0"/>
          </a:p>
        </p:txBody>
      </p:sp>
      <p:sp>
        <p:nvSpPr>
          <p:cNvPr id="36" name="Shape 34"/>
          <p:cNvSpPr/>
          <p:nvPr/>
        </p:nvSpPr>
        <p:spPr>
          <a:xfrm>
            <a:off x="7909560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8046720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 모니터링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 감사 체계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1952800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2089960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가용성 SLA 관리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대응 계획</a:t>
            </a:r>
            <a:endParaRPr lang="en-US" sz="2000" dirty="0"/>
          </a:p>
        </p:txBody>
      </p:sp>
      <p:sp>
        <p:nvSpPr>
          <p:cNvPr id="40" name="Shape 38"/>
          <p:cNvSpPr/>
          <p:nvPr/>
        </p:nvSpPr>
        <p:spPr>
          <a:xfrm>
            <a:off x="1902350" y="7595279"/>
            <a:ext cx="1371600" cy="175564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902350" y="7595279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🪖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이용자</a:t>
            </a:r>
            <a:b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담당자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3876262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Text 41"/>
          <p:cNvSpPr/>
          <p:nvPr/>
        </p:nvSpPr>
        <p:spPr>
          <a:xfrm>
            <a:off x="4013422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 입력 금지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공식 AI만 사용</a:t>
            </a:r>
            <a:endParaRPr lang="en-US" sz="2000" dirty="0"/>
          </a:p>
        </p:txBody>
      </p:sp>
      <p:sp>
        <p:nvSpPr>
          <p:cNvPr id="44" name="Shape 42"/>
          <p:cNvSpPr/>
          <p:nvPr/>
        </p:nvSpPr>
        <p:spPr>
          <a:xfrm>
            <a:off x="7909560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8046720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 즉시 신고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결과 교차 검증</a:t>
            </a:r>
            <a:endParaRPr lang="en-US" sz="2000" dirty="0"/>
          </a:p>
        </p:txBody>
      </p:sp>
      <p:sp>
        <p:nvSpPr>
          <p:cNvPr id="46" name="Shape 44"/>
          <p:cNvSpPr/>
          <p:nvPr/>
        </p:nvSpPr>
        <p:spPr>
          <a:xfrm>
            <a:off x="11952800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7" name="Text 45"/>
          <p:cNvSpPr/>
          <p:nvPr/>
        </p:nvSpPr>
        <p:spPr>
          <a:xfrm>
            <a:off x="12089960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허가 시스템만 사용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교육 이수</a:t>
            </a:r>
            <a:endParaRPr lang="en-US" sz="2000" dirty="0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FA0DDB7E-7050-0596-6DC4-949FCFAE22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21</a:t>
            </a:fld>
            <a:endParaRPr lang="en-K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개발자 수칙 ①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생명주기 단계별 보안 위협과 대응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§2.1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324011"/>
            <a:ext cx="2816352" cy="1078992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457200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①  기획·설계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255264" y="375750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457200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530352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요구사항 누락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미비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457200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530352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요구사항 정의서 작성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401568" y="3324011"/>
            <a:ext cx="2816352" cy="1078992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3401568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②  데이터 수집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99632" y="375750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3401568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3401568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3474720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493008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비인가 학습 (T02)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오염 (T01)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401568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3401568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3474720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493008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출처 검증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MAC/HMAC 무결성 확인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45936" y="3324011"/>
            <a:ext cx="2816352" cy="107899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6345936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  모델 개발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9144000" y="375750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6345936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6345936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6419088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437376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백도어 삽입 (T03)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회피 공격 (T09)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345936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6345936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6419088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6437376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적대적 학습 적용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CVE 모니터링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9290304" y="3324011"/>
            <a:ext cx="2816352" cy="107899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9290304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④  모델 배포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2088368" y="375750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42" name="Shape 40"/>
          <p:cNvSpPr/>
          <p:nvPr/>
        </p:nvSpPr>
        <p:spPr>
          <a:xfrm>
            <a:off x="9290304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9290304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9363456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9381744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공급망 공격 (T14)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추출 (T06)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9290304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7" name="Shape 45"/>
          <p:cNvSpPr/>
          <p:nvPr/>
        </p:nvSpPr>
        <p:spPr>
          <a:xfrm>
            <a:off x="9290304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9363456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9381744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해시 무결성 검증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서명 및 접근 통제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12234672" y="3324011"/>
            <a:ext cx="2816352" cy="107899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234672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⑤  운영·모니터링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15032736" y="375750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53" name="Shape 51"/>
          <p:cNvSpPr/>
          <p:nvPr/>
        </p:nvSpPr>
        <p:spPr>
          <a:xfrm>
            <a:off x="12234672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Shape 52"/>
          <p:cNvSpPr/>
          <p:nvPr/>
        </p:nvSpPr>
        <p:spPr>
          <a:xfrm>
            <a:off x="12234672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5" name="Text 53"/>
          <p:cNvSpPr/>
          <p:nvPr/>
        </p:nvSpPr>
        <p:spPr>
          <a:xfrm>
            <a:off x="12307824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56" name="Text 54"/>
          <p:cNvSpPr/>
          <p:nvPr/>
        </p:nvSpPr>
        <p:spPr>
          <a:xfrm>
            <a:off x="12326112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 (T08)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공격 (T11)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12234672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8" name="Shape 56"/>
          <p:cNvSpPr/>
          <p:nvPr/>
        </p:nvSpPr>
        <p:spPr>
          <a:xfrm>
            <a:off x="12234672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12307824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60" name="Text 58"/>
          <p:cNvSpPr/>
          <p:nvPr/>
        </p:nvSpPr>
        <p:spPr>
          <a:xfrm>
            <a:off x="12326112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필터링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Limit·이상 탐지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15179040" y="3324011"/>
            <a:ext cx="2816352" cy="1078992"/>
          </a:xfrm>
          <a:prstGeom prst="rect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2" name="Text 60"/>
          <p:cNvSpPr/>
          <p:nvPr/>
        </p:nvSpPr>
        <p:spPr>
          <a:xfrm>
            <a:off x="15179040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⑥  파기</a:t>
            </a:r>
            <a:endParaRPr lang="en-US" sz="2200" dirty="0"/>
          </a:p>
        </p:txBody>
      </p:sp>
      <p:sp>
        <p:nvSpPr>
          <p:cNvPr id="63" name="Shape 61"/>
          <p:cNvSpPr/>
          <p:nvPr/>
        </p:nvSpPr>
        <p:spPr>
          <a:xfrm>
            <a:off x="15179040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4" name="Shape 62"/>
          <p:cNvSpPr/>
          <p:nvPr/>
        </p:nvSpPr>
        <p:spPr>
          <a:xfrm>
            <a:off x="15179040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5" name="Text 63"/>
          <p:cNvSpPr/>
          <p:nvPr/>
        </p:nvSpPr>
        <p:spPr>
          <a:xfrm>
            <a:off x="15252192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66" name="Text 64"/>
          <p:cNvSpPr/>
          <p:nvPr/>
        </p:nvSpPr>
        <p:spPr>
          <a:xfrm>
            <a:off x="15270480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잔여 데이터 유출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파일 미삭제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15179040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8" name="Shape 66"/>
          <p:cNvSpPr/>
          <p:nvPr/>
        </p:nvSpPr>
        <p:spPr>
          <a:xfrm>
            <a:off x="15179040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9" name="Text 67"/>
          <p:cNvSpPr/>
          <p:nvPr/>
        </p:nvSpPr>
        <p:spPr>
          <a:xfrm>
            <a:off x="15252192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70" name="Text 68"/>
          <p:cNvSpPr/>
          <p:nvPr/>
        </p:nvSpPr>
        <p:spPr>
          <a:xfrm>
            <a:off x="15270480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완전 삭제 절차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파기 확인서 발행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457200" y="8668512"/>
            <a:ext cx="17373600" cy="658368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2" name="Text 70"/>
          <p:cNvSpPr/>
          <p:nvPr/>
        </p:nvSpPr>
        <p:spPr>
          <a:xfrm>
            <a:off x="640080" y="8791956"/>
            <a:ext cx="1664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핵심: 보안은 배포 후 문제가 아니다 — 기획부터 파기까지 각 단계에 담당자 책임 명시 필수</a:t>
            </a:r>
            <a:endParaRPr lang="en-US" sz="2400" dirty="0"/>
          </a:p>
        </p:txBody>
      </p:sp>
      <p:sp>
        <p:nvSpPr>
          <p:cNvPr id="73" name="Slide Number Placeholder 72">
            <a:extLst>
              <a:ext uri="{FF2B5EF4-FFF2-40B4-BE49-F238E27FC236}">
                <a16:creationId xmlns:a16="http://schemas.microsoft.com/office/drawing/2014/main" id="{980AE615-C4E6-FD3D-8F68-1B3406CFB8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22</a:t>
            </a:fld>
            <a:endParaRPr lang="en-K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개발자 수칙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데이터·모델 보안 수칙 — 3대 영역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§2.1~2.3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548640" y="2186608"/>
            <a:ext cx="5212080" cy="8229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Text 6"/>
          <p:cNvSpPr/>
          <p:nvPr/>
        </p:nvSpPr>
        <p:spPr>
          <a:xfrm>
            <a:off x="7315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🗄  데이터 무결성 보호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31520" y="317416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>
              <a:solidFill>
                <a:srgbClr val="FF000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7498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전송 보안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148840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HTTP→HTTPS, FTP→SFTP 전환 필수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 1.3 이상 암호화 적용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7315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31520" y="514012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7498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저장 보안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1488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AES-256 암호화 / 데이터베이스 TDE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로그 무결성 보장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315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731520" y="710608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7498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무결성 검증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21488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MAC/HMAC으로 데이터 변조 탐지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전·후 해시 비교 검증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4922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20"/>
          <p:cNvSpPr/>
          <p:nvPr/>
        </p:nvSpPr>
        <p:spPr>
          <a:xfrm>
            <a:off x="6492240" y="2186608"/>
            <a:ext cx="5212080" cy="8229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Text 21"/>
          <p:cNvSpPr/>
          <p:nvPr/>
        </p:nvSpPr>
        <p:spPr>
          <a:xfrm>
            <a:off x="66751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  접근 통제 &amp; 인증</a:t>
            </a:r>
            <a:endParaRPr lang="en-US" sz="2400" dirty="0"/>
          </a:p>
        </p:txBody>
      </p:sp>
      <p:sp>
        <p:nvSpPr>
          <p:cNvPr id="24" name="Shape 22"/>
          <p:cNvSpPr/>
          <p:nvPr/>
        </p:nvSpPr>
        <p:spPr>
          <a:xfrm>
            <a:off x="66751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6675120" y="317416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66934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최소 권한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8034921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RBAC(역할 기반) + PBAC(정책 기반)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업무별 데이터 접근 분리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66751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9" name="Shape 27"/>
          <p:cNvSpPr/>
          <p:nvPr/>
        </p:nvSpPr>
        <p:spPr>
          <a:xfrm>
            <a:off x="6675120" y="514012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66934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강화 인증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80924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MFA(다중 인증) 의무화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키 최대 90일 주기 교체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66751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Shape 31"/>
          <p:cNvSpPr/>
          <p:nvPr/>
        </p:nvSpPr>
        <p:spPr>
          <a:xfrm>
            <a:off x="6675120" y="710608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66934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보안</a:t>
            </a:r>
            <a:endParaRPr lang="en-US" sz="1700" dirty="0"/>
          </a:p>
        </p:txBody>
      </p:sp>
      <p:sp>
        <p:nvSpPr>
          <p:cNvPr id="35" name="Text 33"/>
          <p:cNvSpPr/>
          <p:nvPr/>
        </p:nvSpPr>
        <p:spPr>
          <a:xfrm>
            <a:off x="80924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모든 LLM 엔드포인트 인증 필수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로그 무결성 보장 (T12)</a:t>
            </a:r>
            <a:endParaRPr lang="en-US" sz="2000" dirty="0"/>
          </a:p>
        </p:txBody>
      </p:sp>
      <p:sp>
        <p:nvSpPr>
          <p:cNvPr id="36" name="Shape 34"/>
          <p:cNvSpPr/>
          <p:nvPr/>
        </p:nvSpPr>
        <p:spPr>
          <a:xfrm>
            <a:off x="124358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Shape 35"/>
          <p:cNvSpPr/>
          <p:nvPr/>
        </p:nvSpPr>
        <p:spPr>
          <a:xfrm>
            <a:off x="12435840" y="2186608"/>
            <a:ext cx="5212080" cy="8229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8" name="Text 36"/>
          <p:cNvSpPr/>
          <p:nvPr/>
        </p:nvSpPr>
        <p:spPr>
          <a:xfrm>
            <a:off x="126187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공급망 &amp; 코드 보안</a:t>
            </a:r>
            <a:endParaRPr lang="en-US" sz="2400" dirty="0"/>
          </a:p>
        </p:txBody>
      </p:sp>
      <p:sp>
        <p:nvSpPr>
          <p:cNvPr id="39" name="Shape 37"/>
          <p:cNvSpPr/>
          <p:nvPr/>
        </p:nvSpPr>
        <p:spPr>
          <a:xfrm>
            <a:off x="126187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Shape 38"/>
          <p:cNvSpPr/>
          <p:nvPr/>
        </p:nvSpPr>
        <p:spPr>
          <a:xfrm>
            <a:off x="12618720" y="317416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26370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검증</a:t>
            </a:r>
            <a:endParaRPr lang="en-US" sz="1700" dirty="0"/>
          </a:p>
        </p:txBody>
      </p:sp>
      <p:sp>
        <p:nvSpPr>
          <p:cNvPr id="42" name="Text 40"/>
          <p:cNvSpPr/>
          <p:nvPr/>
        </p:nvSpPr>
        <p:spPr>
          <a:xfrm>
            <a:off x="13978521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취약점 목록 주기적 모니터링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 테스트 후 라이브러리 적용</a:t>
            </a:r>
            <a:endParaRPr lang="en-US" dirty="0"/>
          </a:p>
        </p:txBody>
      </p:sp>
      <p:sp>
        <p:nvSpPr>
          <p:cNvPr id="43" name="Shape 41"/>
          <p:cNvSpPr/>
          <p:nvPr/>
        </p:nvSpPr>
        <p:spPr>
          <a:xfrm>
            <a:off x="126187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Shape 42"/>
          <p:cNvSpPr/>
          <p:nvPr/>
        </p:nvSpPr>
        <p:spPr>
          <a:xfrm>
            <a:off x="12618720" y="514012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6370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무결성 서명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140360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라이브러리 해시 검증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소스코드 무결성 관리 (T14 대응)</a:t>
            </a:r>
            <a:endParaRPr lang="en-US" sz="2000" dirty="0"/>
          </a:p>
        </p:txBody>
      </p:sp>
      <p:sp>
        <p:nvSpPr>
          <p:cNvPr id="47" name="Shape 45"/>
          <p:cNvSpPr/>
          <p:nvPr/>
        </p:nvSpPr>
        <p:spPr>
          <a:xfrm>
            <a:off x="126187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Shape 46"/>
          <p:cNvSpPr/>
          <p:nvPr/>
        </p:nvSpPr>
        <p:spPr>
          <a:xfrm>
            <a:off x="12618720" y="710608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9" name="Text 47"/>
          <p:cNvSpPr/>
          <p:nvPr/>
        </p:nvSpPr>
        <p:spPr>
          <a:xfrm>
            <a:off x="126370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</a:t>
            </a:r>
            <a:endParaRPr lang="en-US" sz="1700" dirty="0"/>
          </a:p>
        </p:txBody>
      </p:sp>
      <p:sp>
        <p:nvSpPr>
          <p:cNvPr id="50" name="Text 48"/>
          <p:cNvSpPr/>
          <p:nvPr/>
        </p:nvSpPr>
        <p:spPr>
          <a:xfrm>
            <a:off x="140360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요청당 최대 토큰 수 제한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반복·비정상 쿼리 자동 차단 (T11)</a:t>
            </a:r>
            <a:endParaRPr lang="en-US" sz="2000" dirty="0"/>
          </a:p>
        </p:txBody>
      </p:sp>
      <p:sp>
        <p:nvSpPr>
          <p:cNvPr id="51" name="Slide Number Placeholder 50">
            <a:extLst>
              <a:ext uri="{FF2B5EF4-FFF2-40B4-BE49-F238E27FC236}">
                <a16:creationId xmlns:a16="http://schemas.microsoft.com/office/drawing/2014/main" id="{4C122778-3777-61B6-F4BA-6897110CFC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23</a:t>
            </a:fld>
            <a:endParaRPr lang="en-K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E72B2-2214-EEDE-AA0E-90D3627AD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C533835-3D6A-7EE1-4173-8DA178826220}"/>
              </a:ext>
            </a:extLst>
          </p:cNvPr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수칙 ①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7466514-6B1E-4384-1D3A-6837725161DC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거버넌스 &amp; 위험관리 체계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B50563D-53D5-B9FE-08B9-8C2DC39683B8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48E4DFA-4782-9405-D32B-4BC1E8D9D764}"/>
              </a:ext>
            </a:extLst>
          </p:cNvPr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§1.1~1.3</a:t>
            </a:r>
            <a:endParaRPr lang="en-US" sz="20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6C01387C-3C93-84E2-1E83-77BEEB44DFE8}"/>
              </a:ext>
            </a:extLst>
          </p:cNvPr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3대 구성 요소</a:t>
            </a:r>
            <a:endParaRPr lang="en-US" sz="2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8A25A-3A8D-26AC-078B-97E71266B3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24</a:t>
            </a:fld>
            <a:endParaRPr lang="en-KR"/>
          </a:p>
        </p:txBody>
      </p:sp>
      <p:pic>
        <p:nvPicPr>
          <p:cNvPr id="8" name="Image 0" descr="/sessions/peaceful-stoic-bardeen/mnt/security_lecture/강의_참고이미지/KISA_03_AI보안프레임워크_탐지대응_p83.png">
            <a:extLst>
              <a:ext uri="{FF2B5EF4-FFF2-40B4-BE49-F238E27FC236}">
                <a16:creationId xmlns:a16="http://schemas.microsoft.com/office/drawing/2014/main" id="{861EF0D7-F415-5A9C-7815-E9F64E4D03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1976"/>
          <a:stretch>
            <a:fillRect/>
          </a:stretch>
        </p:blipFill>
        <p:spPr>
          <a:xfrm>
            <a:off x="2206486" y="1826127"/>
            <a:ext cx="14699667" cy="846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3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</a:t>
            </a:r>
            <a:r>
              <a:rPr lang="en-US" sz="2000" dirty="0" err="1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수칙</a:t>
            </a: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거버넌스 &amp; 위험관리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§1.1~1.3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4500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3대 구성 요소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557784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5577840" cy="74980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68580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보안 정책 수립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731520" y="3383280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73152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8016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서비스별 보안 등급 분류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731520" y="4407408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73152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8016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역할별 책임·의무 문서화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31520" y="5431536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73152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8016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법규·컴플라이언스 요건 정리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731520" y="6455664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73152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8016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정책 정기 검토 주기 설정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6400800" y="2487168"/>
            <a:ext cx="557784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Shape 22"/>
          <p:cNvSpPr/>
          <p:nvPr/>
        </p:nvSpPr>
        <p:spPr>
          <a:xfrm>
            <a:off x="6400800" y="2487168"/>
            <a:ext cx="5577840" cy="74980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653796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조직·역할 구조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6583680" y="3383280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Text 25"/>
          <p:cNvSpPr/>
          <p:nvPr/>
        </p:nvSpPr>
        <p:spPr>
          <a:xfrm>
            <a:off x="658368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13232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보안 담당자 지정 (CISO 산하)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6583680" y="4407408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658368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713232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개발·운영·보안 팀 간 RACI 매트릭스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6583680" y="5431536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658368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713232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외주/납품사 보안 담당 창구 단일화</a:t>
            </a:r>
            <a:endParaRPr lang="en-US" sz="2000" dirty="0"/>
          </a:p>
        </p:txBody>
      </p:sp>
      <p:sp>
        <p:nvSpPr>
          <p:cNvPr id="35" name="Shape 33"/>
          <p:cNvSpPr/>
          <p:nvPr/>
        </p:nvSpPr>
        <p:spPr>
          <a:xfrm>
            <a:off x="6583680" y="6455664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Text 34"/>
          <p:cNvSpPr/>
          <p:nvPr/>
        </p:nvSpPr>
        <p:spPr>
          <a:xfrm>
            <a:off x="658368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713232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내부 보안 감사 체계 구축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2252960" y="2487168"/>
            <a:ext cx="544068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Shape 37"/>
          <p:cNvSpPr/>
          <p:nvPr/>
        </p:nvSpPr>
        <p:spPr>
          <a:xfrm>
            <a:off x="12252960" y="2487168"/>
            <a:ext cx="5440680" cy="7498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1239012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  위험관리 프로세스</a:t>
            </a:r>
            <a:endParaRPr lang="en-US" sz="2200" dirty="0"/>
          </a:p>
        </p:txBody>
      </p:sp>
      <p:sp>
        <p:nvSpPr>
          <p:cNvPr id="41" name="Shape 39"/>
          <p:cNvSpPr/>
          <p:nvPr/>
        </p:nvSpPr>
        <p:spPr>
          <a:xfrm>
            <a:off x="12435840" y="3383280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2" name="Text 40"/>
          <p:cNvSpPr/>
          <p:nvPr/>
        </p:nvSpPr>
        <p:spPr>
          <a:xfrm>
            <a:off x="1243584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298448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식별 (NIS T01~T15 매핑)</a:t>
            </a:r>
            <a:endParaRPr lang="en-US" sz="2000" dirty="0"/>
          </a:p>
        </p:txBody>
      </p:sp>
      <p:sp>
        <p:nvSpPr>
          <p:cNvPr id="44" name="Shape 42"/>
          <p:cNvSpPr/>
          <p:nvPr/>
        </p:nvSpPr>
        <p:spPr>
          <a:xfrm>
            <a:off x="12435840" y="4407408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43584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1298448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발생가능성 × 영향도 위험 점수화</a:t>
            </a:r>
            <a:endParaRPr lang="en-US" sz="2000" dirty="0"/>
          </a:p>
        </p:txBody>
      </p:sp>
      <p:sp>
        <p:nvSpPr>
          <p:cNvPr id="47" name="Shape 45"/>
          <p:cNvSpPr/>
          <p:nvPr/>
        </p:nvSpPr>
        <p:spPr>
          <a:xfrm>
            <a:off x="12435840" y="5431536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243584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298448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잔류 위험 수용 기준 결정</a:t>
            </a:r>
            <a:endParaRPr lang="en-US" sz="2000" dirty="0"/>
          </a:p>
        </p:txBody>
      </p:sp>
      <p:sp>
        <p:nvSpPr>
          <p:cNvPr id="50" name="Shape 48"/>
          <p:cNvSpPr/>
          <p:nvPr/>
        </p:nvSpPr>
        <p:spPr>
          <a:xfrm>
            <a:off x="12435840" y="6455664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43584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1298448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분기별 위험 재평가 의무화</a:t>
            </a:r>
            <a:endParaRPr lang="en-US" sz="2000" dirty="0"/>
          </a:p>
        </p:txBody>
      </p:sp>
      <p:sp>
        <p:nvSpPr>
          <p:cNvPr id="53" name="Shape 51"/>
          <p:cNvSpPr/>
          <p:nvPr/>
        </p:nvSpPr>
        <p:spPr>
          <a:xfrm>
            <a:off x="548640" y="7863840"/>
            <a:ext cx="17145000" cy="1783080"/>
          </a:xfrm>
          <a:prstGeom prst="rect">
            <a:avLst/>
          </a:prstGeom>
          <a:solidFill>
            <a:srgbClr val="F0F4FF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Text 52"/>
          <p:cNvSpPr/>
          <p:nvPr/>
        </p:nvSpPr>
        <p:spPr>
          <a:xfrm>
            <a:off x="822960" y="8142531"/>
            <a:ext cx="16642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위험관리 사이클: 위협 식별 → 위험 평가 → 대책 수립 → 잔류 위험 수용 → 모니터링 → (반복)</a:t>
            </a:r>
            <a:endParaRPr lang="en-US" sz="2400" dirty="0"/>
          </a:p>
        </p:txBody>
      </p:sp>
      <p:sp>
        <p:nvSpPr>
          <p:cNvPr id="55" name="Text 53"/>
          <p:cNvSpPr/>
          <p:nvPr/>
        </p:nvSpPr>
        <p:spPr>
          <a:xfrm>
            <a:off x="822960" y="8746035"/>
            <a:ext cx="1664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군 AI 도입 시: NIS T코드로 위협 식별 → KISA 역할 배분으로 대책 수립 → OWASP 구현 검증 순서 적용</a:t>
            </a:r>
            <a:endParaRPr lang="en-US" sz="2200" dirty="0"/>
          </a:p>
        </p:txBody>
      </p:sp>
      <p:sp>
        <p:nvSpPr>
          <p:cNvPr id="56" name="Slide Number Placeholder 55">
            <a:extLst>
              <a:ext uri="{FF2B5EF4-FFF2-40B4-BE49-F238E27FC236}">
                <a16:creationId xmlns:a16="http://schemas.microsoft.com/office/drawing/2014/main" id="{FC36F986-3162-412F-9DF2-2F5BD82483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25</a:t>
            </a:fld>
            <a:endParaRPr lang="en-K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</a:t>
            </a:r>
            <a:r>
              <a:rPr lang="en-US" sz="2000" dirty="0" err="1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수칙</a:t>
            </a: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altLang="ko-KR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운영 보안 프레임워크 — 탐지·대응 5단계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§3/§4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02920" y="1828800"/>
            <a:ext cx="3291840" cy="5852160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502920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🔍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02920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식별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(Identify)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731520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822960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1161288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자산·위협 목록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822960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1161288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T01~T15 위험 평가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822960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161288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NIS와 직접 연계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776472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3995928" y="1828800"/>
            <a:ext cx="3291840" cy="585216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3995928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🛡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3995928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보호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(Protect)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4224528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4315968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4654296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접근통제·암호화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4315968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4" name="Text 22"/>
          <p:cNvSpPr/>
          <p:nvPr/>
        </p:nvSpPr>
        <p:spPr>
          <a:xfrm>
            <a:off x="4654296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보안 수칙 적용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4315968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4654296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7269480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7488936" y="1828800"/>
            <a:ext cx="3291840" cy="58521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7488936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⚡</a:t>
            </a:r>
            <a:endParaRPr lang="en-US" sz="3200" dirty="0"/>
          </a:p>
        </p:txBody>
      </p:sp>
      <p:sp>
        <p:nvSpPr>
          <p:cNvPr id="30" name="Text 28"/>
          <p:cNvSpPr/>
          <p:nvPr/>
        </p:nvSpPr>
        <p:spPr>
          <a:xfrm>
            <a:off x="7488936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탐지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(Detect)</a:t>
            </a:r>
            <a:endParaRPr lang="en-US" sz="2200" dirty="0"/>
          </a:p>
        </p:txBody>
      </p:sp>
      <p:sp>
        <p:nvSpPr>
          <p:cNvPr id="31" name="Shape 29"/>
          <p:cNvSpPr/>
          <p:nvPr/>
        </p:nvSpPr>
        <p:spPr>
          <a:xfrm>
            <a:off x="7717536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7808976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8147304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실시간 이상 감지</a:t>
            </a:r>
            <a:endParaRPr lang="en-US" sz="1700" dirty="0"/>
          </a:p>
        </p:txBody>
      </p:sp>
      <p:sp>
        <p:nvSpPr>
          <p:cNvPr id="34" name="Shape 32"/>
          <p:cNvSpPr/>
          <p:nvPr/>
        </p:nvSpPr>
        <p:spPr>
          <a:xfrm>
            <a:off x="7808976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5" name="Text 33"/>
          <p:cNvSpPr/>
          <p:nvPr/>
        </p:nvSpPr>
        <p:spPr>
          <a:xfrm>
            <a:off x="8147304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모니터링</a:t>
            </a:r>
            <a:endParaRPr lang="en-US" sz="1700" dirty="0"/>
          </a:p>
        </p:txBody>
      </p:sp>
      <p:sp>
        <p:nvSpPr>
          <p:cNvPr id="36" name="Shape 34"/>
          <p:cNvSpPr/>
          <p:nvPr/>
        </p:nvSpPr>
        <p:spPr>
          <a:xfrm>
            <a:off x="7808976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8147304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T12 로그 보존</a:t>
            </a:r>
            <a:endParaRPr lang="en-US" sz="1700" dirty="0"/>
          </a:p>
        </p:txBody>
      </p:sp>
      <p:sp>
        <p:nvSpPr>
          <p:cNvPr id="38" name="Text 36"/>
          <p:cNvSpPr/>
          <p:nvPr/>
        </p:nvSpPr>
        <p:spPr>
          <a:xfrm>
            <a:off x="10762488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39" name="Shape 37"/>
          <p:cNvSpPr/>
          <p:nvPr/>
        </p:nvSpPr>
        <p:spPr>
          <a:xfrm>
            <a:off x="10981944" y="1828800"/>
            <a:ext cx="3291840" cy="585216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10981944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🚨</a:t>
            </a:r>
            <a:endParaRPr lang="en-US" sz="3200" dirty="0"/>
          </a:p>
        </p:txBody>
      </p:sp>
      <p:sp>
        <p:nvSpPr>
          <p:cNvPr id="41" name="Text 39"/>
          <p:cNvSpPr/>
          <p:nvPr/>
        </p:nvSpPr>
        <p:spPr>
          <a:xfrm>
            <a:off x="10981944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대응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(Respond)</a:t>
            </a:r>
            <a:endParaRPr lang="en-US" sz="2200" dirty="0"/>
          </a:p>
        </p:txBody>
      </p:sp>
      <p:sp>
        <p:nvSpPr>
          <p:cNvPr id="42" name="Shape 40"/>
          <p:cNvSpPr/>
          <p:nvPr/>
        </p:nvSpPr>
        <p:spPr>
          <a:xfrm>
            <a:off x="11210544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11301984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11640312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대응 절차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11301984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11640312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격리·복구 순서</a:t>
            </a:r>
            <a:endParaRPr lang="en-US" sz="1700" dirty="0"/>
          </a:p>
        </p:txBody>
      </p:sp>
      <p:sp>
        <p:nvSpPr>
          <p:cNvPr id="47" name="Shape 45"/>
          <p:cNvSpPr/>
          <p:nvPr/>
        </p:nvSpPr>
        <p:spPr>
          <a:xfrm>
            <a:off x="11301984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1640312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72h 신고</a:t>
            </a:r>
            <a:endParaRPr lang="en-US" sz="1700" dirty="0"/>
          </a:p>
        </p:txBody>
      </p:sp>
      <p:sp>
        <p:nvSpPr>
          <p:cNvPr id="49" name="Text 47"/>
          <p:cNvSpPr/>
          <p:nvPr/>
        </p:nvSpPr>
        <p:spPr>
          <a:xfrm>
            <a:off x="14255496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50" name="Shape 48"/>
          <p:cNvSpPr/>
          <p:nvPr/>
        </p:nvSpPr>
        <p:spPr>
          <a:xfrm>
            <a:off x="14474952" y="1828800"/>
            <a:ext cx="3172968" cy="58521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4474952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🔄</a:t>
            </a:r>
            <a:endParaRPr lang="en-US" sz="3200" dirty="0"/>
          </a:p>
        </p:txBody>
      </p:sp>
      <p:sp>
        <p:nvSpPr>
          <p:cNvPr id="52" name="Text 50"/>
          <p:cNvSpPr/>
          <p:nvPr/>
        </p:nvSpPr>
        <p:spPr>
          <a:xfrm>
            <a:off x="14474952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복구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(Recover)</a:t>
            </a:r>
            <a:endParaRPr lang="en-US" sz="2200" dirty="0"/>
          </a:p>
        </p:txBody>
      </p:sp>
      <p:sp>
        <p:nvSpPr>
          <p:cNvPr id="53" name="Shape 51"/>
          <p:cNvSpPr/>
          <p:nvPr/>
        </p:nvSpPr>
        <p:spPr>
          <a:xfrm>
            <a:off x="14703552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Shape 52"/>
          <p:cNvSpPr/>
          <p:nvPr/>
        </p:nvSpPr>
        <p:spPr>
          <a:xfrm>
            <a:off x="14794992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5" name="Text 53"/>
          <p:cNvSpPr/>
          <p:nvPr/>
        </p:nvSpPr>
        <p:spPr>
          <a:xfrm>
            <a:off x="15133320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서비스 복원 계획</a:t>
            </a:r>
            <a:endParaRPr lang="en-US" sz="1700" dirty="0"/>
          </a:p>
        </p:txBody>
      </p:sp>
      <p:sp>
        <p:nvSpPr>
          <p:cNvPr id="56" name="Shape 54"/>
          <p:cNvSpPr/>
          <p:nvPr/>
        </p:nvSpPr>
        <p:spPr>
          <a:xfrm>
            <a:off x="14794992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7" name="Text 55"/>
          <p:cNvSpPr/>
          <p:nvPr/>
        </p:nvSpPr>
        <p:spPr>
          <a:xfrm>
            <a:off x="15133320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사후 분석·개선</a:t>
            </a:r>
            <a:endParaRPr lang="en-US" sz="1700" dirty="0"/>
          </a:p>
        </p:txBody>
      </p:sp>
      <p:sp>
        <p:nvSpPr>
          <p:cNvPr id="58" name="Shape 56"/>
          <p:cNvSpPr/>
          <p:nvPr/>
        </p:nvSpPr>
        <p:spPr>
          <a:xfrm>
            <a:off x="14794992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15133320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재발 방지 조치</a:t>
            </a:r>
            <a:endParaRPr lang="en-US" sz="1700" dirty="0"/>
          </a:p>
        </p:txBody>
      </p:sp>
      <p:sp>
        <p:nvSpPr>
          <p:cNvPr id="60" name="Shape 58"/>
          <p:cNvSpPr/>
          <p:nvPr/>
        </p:nvSpPr>
        <p:spPr>
          <a:xfrm>
            <a:off x="502920" y="7790688"/>
            <a:ext cx="1714500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1" name="Text 59"/>
          <p:cNvSpPr/>
          <p:nvPr/>
        </p:nvSpPr>
        <p:spPr>
          <a:xfrm>
            <a:off x="685800" y="7845552"/>
            <a:ext cx="1389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CSF(Cybersecurity Framework)와 동일 구조 — 국제 표준 연계 용이</a:t>
            </a:r>
            <a:endParaRPr lang="en-US" sz="2200" dirty="0"/>
          </a:p>
        </p:txBody>
      </p:sp>
      <p:sp>
        <p:nvSpPr>
          <p:cNvPr id="62" name="Shape 60"/>
          <p:cNvSpPr/>
          <p:nvPr/>
        </p:nvSpPr>
        <p:spPr>
          <a:xfrm>
            <a:off x="502920" y="8430768"/>
            <a:ext cx="17145000" cy="1737360"/>
          </a:xfrm>
          <a:prstGeom prst="rect">
            <a:avLst/>
          </a:prstGeom>
          <a:solidFill>
            <a:srgbClr val="F0F2F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3" name="Shape 61"/>
          <p:cNvSpPr/>
          <p:nvPr/>
        </p:nvSpPr>
        <p:spPr>
          <a:xfrm>
            <a:off x="685800" y="8613648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4" name="Text 62"/>
          <p:cNvSpPr/>
          <p:nvPr/>
        </p:nvSpPr>
        <p:spPr>
          <a:xfrm>
            <a:off x="1097280" y="8595360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식별·보호: NIS T01~T15 위협 식별 → KISA 수칙 적용으로 보호</a:t>
            </a:r>
            <a:endParaRPr lang="en-US" sz="2000" dirty="0"/>
          </a:p>
        </p:txBody>
      </p:sp>
      <p:sp>
        <p:nvSpPr>
          <p:cNvPr id="65" name="Shape 63"/>
          <p:cNvSpPr/>
          <p:nvPr/>
        </p:nvSpPr>
        <p:spPr>
          <a:xfrm>
            <a:off x="685800" y="9125712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6" name="Text 64"/>
          <p:cNvSpPr/>
          <p:nvPr/>
        </p:nvSpPr>
        <p:spPr>
          <a:xfrm>
            <a:off x="1097280" y="9107424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탐지: T12(사고 정보 부재)가 탐지 실패 핵심 — 로그 없음 = 탐지 불가</a:t>
            </a:r>
            <a:endParaRPr lang="en-US" sz="2000" dirty="0"/>
          </a:p>
        </p:txBody>
      </p:sp>
      <p:sp>
        <p:nvSpPr>
          <p:cNvPr id="67" name="Shape 65"/>
          <p:cNvSpPr/>
          <p:nvPr/>
        </p:nvSpPr>
        <p:spPr>
          <a:xfrm>
            <a:off x="685800" y="9637776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8" name="Text 66"/>
          <p:cNvSpPr/>
          <p:nvPr/>
        </p:nvSpPr>
        <p:spPr>
          <a:xfrm>
            <a:off x="1097280" y="9619488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대응·복구: KISA 신고 의무 + 군 작전 연속성 확보 계획 병행</a:t>
            </a:r>
            <a:endParaRPr lang="en-US" sz="2000" dirty="0"/>
          </a:p>
        </p:txBody>
      </p:sp>
      <p:sp>
        <p:nvSpPr>
          <p:cNvPr id="69" name="Slide Number Placeholder 68">
            <a:extLst>
              <a:ext uri="{FF2B5EF4-FFF2-40B4-BE49-F238E27FC236}">
                <a16:creationId xmlns:a16="http://schemas.microsoft.com/office/drawing/2014/main" id="{C47C8910-9651-1798-25DC-C7F57C9F5B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26</a:t>
            </a:fld>
            <a:endParaRPr lang="en-K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이용자 수칙 ①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이용자 정보보호 10대 수칙 — 접속·이용 (1~5번)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9072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 — AI 서비스 접속 및 이용 수칙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01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5681960" y="2615184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5681960" y="2615184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737360" y="2578608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공식 사이트에서만 접속·다운로드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737360" y="3017520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주소·SSL 인증서 확인 필수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비공식 AI 앱·크롬 확장 프로그램 설치 금지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737360" y="3529584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4"/>
          <p:cNvSpPr/>
          <p:nvPr/>
        </p:nvSpPr>
        <p:spPr>
          <a:xfrm>
            <a:off x="1828800" y="3538728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피싱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사이트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계정 탈취 위험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3877056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15681960" y="4005072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15681960" y="400507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737360" y="3968496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강력한 비밀번호 + 주기적 변경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737360" y="4407408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특수문자 포함 비밀번호, 3개월 주기 변경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 Stuffing·Brute Force 공격 방어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1737360" y="4919472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828800" y="4928616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계정 공유 절대 금지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5266944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</a:t>
            </a:r>
            <a:endParaRPr lang="en-US" sz="2800" dirty="0"/>
          </a:p>
        </p:txBody>
      </p:sp>
      <p:sp>
        <p:nvSpPr>
          <p:cNvPr id="29" name="Shape 27"/>
          <p:cNvSpPr/>
          <p:nvPr/>
        </p:nvSpPr>
        <p:spPr>
          <a:xfrm>
            <a:off x="15681960" y="5394960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15681960" y="539496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737360" y="5358384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장소·공용 네트워크 사용 금지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737360" y="5797296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카페·도서관 Wi-Fi에서 AI 서비스 접속 금지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어깨 너머 엿보기(Shoulder Surfing) 주의</a:t>
            </a:r>
            <a:endParaRPr lang="en-US" sz="1700" dirty="0"/>
          </a:p>
        </p:txBody>
      </p:sp>
      <p:sp>
        <p:nvSpPr>
          <p:cNvPr id="33" name="Shape 31"/>
          <p:cNvSpPr/>
          <p:nvPr/>
        </p:nvSpPr>
        <p:spPr>
          <a:xfrm>
            <a:off x="1737360" y="6309360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1828800" y="6318504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VPN 사용 권고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48640" y="6656832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</a:t>
            </a:r>
            <a:endParaRPr lang="en-US" sz="2800" dirty="0"/>
          </a:p>
        </p:txBody>
      </p:sp>
      <p:sp>
        <p:nvSpPr>
          <p:cNvPr id="38" name="Shape 36"/>
          <p:cNvSpPr/>
          <p:nvPr/>
        </p:nvSpPr>
        <p:spPr>
          <a:xfrm>
            <a:off x="15681960" y="6784848"/>
            <a:ext cx="1783080" cy="36576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5681960" y="678484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737360" y="6748272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중요 정보·기밀 입력 금지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737360" y="7187184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비밀번호·개인정보·업무 기밀을 AI에 직접 입력 금지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삼성전자 ChatGPT 유출 사례 참고</a:t>
            </a:r>
            <a:endParaRPr lang="en-US" sz="1700" dirty="0"/>
          </a:p>
        </p:txBody>
      </p:sp>
      <p:sp>
        <p:nvSpPr>
          <p:cNvPr id="42" name="Shape 40"/>
          <p:cNvSpPr/>
          <p:nvPr/>
        </p:nvSpPr>
        <p:spPr>
          <a:xfrm>
            <a:off x="1737360" y="7699248"/>
            <a:ext cx="15727680" cy="2194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Text 41"/>
          <p:cNvSpPr/>
          <p:nvPr/>
        </p:nvSpPr>
        <p:spPr>
          <a:xfrm>
            <a:off x="1828800" y="7708392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T01 민감 정보 노출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48640" y="8046720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Shape 43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</a:t>
            </a:r>
            <a:endParaRPr lang="en-US" sz="2800" dirty="0"/>
          </a:p>
        </p:txBody>
      </p:sp>
      <p:sp>
        <p:nvSpPr>
          <p:cNvPr id="47" name="Shape 45"/>
          <p:cNvSpPr/>
          <p:nvPr/>
        </p:nvSpPr>
        <p:spPr>
          <a:xfrm>
            <a:off x="15681960" y="8174736"/>
            <a:ext cx="1783080" cy="36576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5681960" y="8174736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1737360" y="8138160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이용약관·법률 확인</a:t>
            </a:r>
            <a:endParaRPr lang="en-US" sz="2200" dirty="0"/>
          </a:p>
        </p:txBody>
      </p:sp>
      <p:sp>
        <p:nvSpPr>
          <p:cNvPr id="50" name="Text 48"/>
          <p:cNvSpPr/>
          <p:nvPr/>
        </p:nvSpPr>
        <p:spPr>
          <a:xfrm>
            <a:off x="1737360" y="8577072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입력 데이터의 학습 활용 여부 확인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군 업무 관련 데이터는 비공개 AI에 입력 금지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1737360" y="9089136"/>
            <a:ext cx="15727680" cy="2194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2" name="Text 50"/>
          <p:cNvSpPr/>
          <p:nvPr/>
        </p:nvSpPr>
        <p:spPr>
          <a:xfrm>
            <a:off x="1828800" y="9098280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데이터 소유권 확인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3" name="Text 51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KISA 인공지능(AI) 보안 안내서 §4 이용자 정보보호 수칙</a:t>
            </a:r>
            <a:endParaRPr lang="en-US" sz="1400" dirty="0"/>
          </a:p>
        </p:txBody>
      </p:sp>
      <p:sp>
        <p:nvSpPr>
          <p:cNvPr id="54" name="Slide Number Placeholder 53">
            <a:extLst>
              <a:ext uri="{FF2B5EF4-FFF2-40B4-BE49-F238E27FC236}">
                <a16:creationId xmlns:a16="http://schemas.microsoft.com/office/drawing/2014/main" id="{E854E588-AEA3-E352-4111-512BA14EB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27</a:t>
            </a:fld>
            <a:endParaRPr lang="en-K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이용자 수칙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이용자 정보보호 10대 수칙 — 피해 예방 (6~10번)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90720" cy="56692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 — AI 악용 피해 예방 수칙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06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5681960" y="2615184"/>
            <a:ext cx="1783080" cy="365760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5681960" y="2615184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737360" y="2578608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출력 결과 반드시 검증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737360" y="3017520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답변을 사실로 단정하지 말고 교차 검증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환각(LLM09) — 뉴욕 변호사 허위 판례 사건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737360" y="3529584"/>
            <a:ext cx="15727680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>
              <a:solidFill>
                <a:schemeClr val="bg1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1828800" y="3538728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결정권은 인간에게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3877056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07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15681960" y="4005072"/>
            <a:ext cx="1783080" cy="365760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15681960" y="400507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737360" y="3968496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출력·유해 콘텐츠 즉시 신고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737360" y="4407408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비정상적 답변 발견 시 보안 담당자 즉시 보고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딥페이크·허위 정보 생성 탐지 시 증거 보존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1737360" y="4919472"/>
            <a:ext cx="15727680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828800" y="4928616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신고 = 피해 확산 방지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5266944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08</a:t>
            </a:r>
            <a:endParaRPr lang="en-US" sz="2800" dirty="0"/>
          </a:p>
        </p:txBody>
      </p:sp>
      <p:sp>
        <p:nvSpPr>
          <p:cNvPr id="29" name="Shape 27"/>
          <p:cNvSpPr/>
          <p:nvPr/>
        </p:nvSpPr>
        <p:spPr>
          <a:xfrm>
            <a:off x="15681960" y="5394960"/>
            <a:ext cx="1783080" cy="36576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15681960" y="539496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권고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737360" y="5358384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생성 콘텐츠 출처 명시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737360" y="5797296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작성 보고서·문서는 AI 생성 사실 명시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저작권·초상권 침해 여부 확인 후 사용</a:t>
            </a:r>
            <a:endParaRPr lang="en-US" sz="1700" dirty="0"/>
          </a:p>
        </p:txBody>
      </p:sp>
      <p:sp>
        <p:nvSpPr>
          <p:cNvPr id="33" name="Shape 31"/>
          <p:cNvSpPr/>
          <p:nvPr/>
        </p:nvSpPr>
        <p:spPr>
          <a:xfrm>
            <a:off x="1737360" y="6309360"/>
            <a:ext cx="15727680" cy="21945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1828800" y="6318504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법적 책임 소재 명확화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48640" y="6656832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09</a:t>
            </a:r>
            <a:endParaRPr lang="en-US" sz="2800" dirty="0"/>
          </a:p>
        </p:txBody>
      </p:sp>
      <p:sp>
        <p:nvSpPr>
          <p:cNvPr id="38" name="Shape 36"/>
          <p:cNvSpPr/>
          <p:nvPr/>
        </p:nvSpPr>
        <p:spPr>
          <a:xfrm>
            <a:off x="15681960" y="6784848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5681960" y="678484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737360" y="6748272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딥페이크 명령·영상 진위 확인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737360" y="7187184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음성·영상 명령 수신 시 별도 채널로 진위 확인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지휘관 음성 복제 공격 = 군 핵심 위협</a:t>
            </a:r>
            <a:endParaRPr lang="en-US" sz="1700" dirty="0"/>
          </a:p>
        </p:txBody>
      </p:sp>
      <p:sp>
        <p:nvSpPr>
          <p:cNvPr id="42" name="Shape 40"/>
          <p:cNvSpPr/>
          <p:nvPr/>
        </p:nvSpPr>
        <p:spPr>
          <a:xfrm>
            <a:off x="1737360" y="7699248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>
              <a:solidFill>
                <a:schemeClr val="bg1"/>
              </a:solidFill>
            </a:endParaRPr>
          </a:p>
        </p:txBody>
      </p:sp>
      <p:sp>
        <p:nvSpPr>
          <p:cNvPr id="43" name="Text 41"/>
          <p:cNvSpPr/>
          <p:nvPr/>
        </p:nvSpPr>
        <p:spPr>
          <a:xfrm>
            <a:off x="1828800" y="7708392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T10 허위 정보 생성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48640" y="8046720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Shape 43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10</a:t>
            </a:r>
            <a:endParaRPr lang="en-US" sz="2800" dirty="0"/>
          </a:p>
        </p:txBody>
      </p:sp>
      <p:sp>
        <p:nvSpPr>
          <p:cNvPr id="47" name="Shape 45"/>
          <p:cNvSpPr/>
          <p:nvPr/>
        </p:nvSpPr>
        <p:spPr>
          <a:xfrm>
            <a:off x="15681960" y="8174736"/>
            <a:ext cx="1783080" cy="36576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5681960" y="8174736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권고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1737360" y="8138160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정기 AI 보안 교육 이수</a:t>
            </a:r>
            <a:endParaRPr lang="en-US" sz="2200" dirty="0"/>
          </a:p>
        </p:txBody>
      </p:sp>
      <p:sp>
        <p:nvSpPr>
          <p:cNvPr id="50" name="Text 48"/>
          <p:cNvSpPr/>
          <p:nvPr/>
        </p:nvSpPr>
        <p:spPr>
          <a:xfrm>
            <a:off x="1737360" y="8577072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보안 위협 트렌드 업데이트 교육 참여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새로운 공격 기법 인지 = 최선의 예방책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1737360" y="9089136"/>
            <a:ext cx="15727680" cy="21945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2" name="Text 50"/>
          <p:cNvSpPr/>
          <p:nvPr/>
        </p:nvSpPr>
        <p:spPr>
          <a:xfrm>
            <a:off x="1828800" y="9098280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인간이 마지막 방어선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3" name="Text 51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KISA 인공지능(AI) 보안 안내서 §4 이용자 정보보호 수칙</a:t>
            </a:r>
            <a:endParaRPr lang="en-US" sz="1400" dirty="0"/>
          </a:p>
        </p:txBody>
      </p:sp>
      <p:sp>
        <p:nvSpPr>
          <p:cNvPr id="54" name="Slide Number Placeholder 53">
            <a:extLst>
              <a:ext uri="{FF2B5EF4-FFF2-40B4-BE49-F238E27FC236}">
                <a16:creationId xmlns:a16="http://schemas.microsoft.com/office/drawing/2014/main" id="{F65D5128-5B8B-B4B1-4546-3D4E4B3F00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28</a:t>
            </a:fld>
            <a:endParaRPr lang="en-K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C95902-470D-A16F-9889-36583B644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3CD4AE6C-964D-9725-7A73-ABDB666D6EE8}"/>
              </a:ext>
            </a:extLst>
          </p:cNvPr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0336BA9-5258-512E-7982-2EBE3FF693F7}"/>
              </a:ext>
            </a:extLst>
          </p:cNvPr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vs 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비교 및 기관 유형별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적용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pic>
        <p:nvPicPr>
          <p:cNvPr id="7" name="Image 0" descr="/sessions/peaceful-stoic-bardeen/imgs/tonghap_logo.png">
            <a:extLst>
              <a:ext uri="{FF2B5EF4-FFF2-40B4-BE49-F238E27FC236}">
                <a16:creationId xmlns:a16="http://schemas.microsoft.com/office/drawing/2014/main" id="{49725BB1-F619-CCEF-B82D-2D318445A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0480" y="9235440"/>
            <a:ext cx="2560320" cy="82296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3045-AE93-FFDE-D738-587ACD379F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34606-23BD-E744-B9E5-B87DB93A3536}" type="slidenum">
              <a:rPr kumimoji="0" lang="en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K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59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목표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오늘 강의를 마치면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371600" y="2560320"/>
            <a:ext cx="914400" cy="914400"/>
          </a:xfrm>
          <a:prstGeom prst="ellipse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137160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2743200" y="256032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T01~T15 위협 지형도와 KISA 역할별 수칙을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비교 설명할 수 있다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14813280" y="269748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3B82F6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4813280" y="26974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1371600" y="3977640"/>
            <a:ext cx="914400" cy="9144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371600" y="39776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743200" y="397764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 (2025)을 NIS T코드와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교차 매핑하고, NIS 공백 4종을 식별할 수 있다</a:t>
            </a:r>
            <a:endParaRPr lang="en-US" sz="2300" dirty="0"/>
          </a:p>
        </p:txBody>
      </p:sp>
      <p:sp>
        <p:nvSpPr>
          <p:cNvPr id="13" name="Shape 11"/>
          <p:cNvSpPr/>
          <p:nvPr/>
        </p:nvSpPr>
        <p:spPr>
          <a:xfrm>
            <a:off x="14813280" y="411480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06B6D4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14813280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2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371600" y="5394960"/>
            <a:ext cx="914400" cy="9144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1371600" y="53949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2743200" y="539496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 공격을 직접 수행하고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방어 원리를 설명할 수 있다</a:t>
            </a:r>
            <a:endParaRPr lang="en-US" sz="2300" dirty="0"/>
          </a:p>
        </p:txBody>
      </p:sp>
      <p:sp>
        <p:nvSpPr>
          <p:cNvPr id="18" name="Shape 16"/>
          <p:cNvSpPr/>
          <p:nvPr/>
        </p:nvSpPr>
        <p:spPr>
          <a:xfrm>
            <a:off x="14813280" y="553212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10B981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14813280" y="55321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3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1371600" y="6812280"/>
            <a:ext cx="914400" cy="9144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1371600" y="681228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2743200" y="681228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출력 통제 우회·데이터 유출·권한 오남용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공격을 탐지하고 대응할 수 있다</a:t>
            </a:r>
            <a:endParaRPr lang="en-US" sz="2300" dirty="0"/>
          </a:p>
        </p:txBody>
      </p:sp>
      <p:sp>
        <p:nvSpPr>
          <p:cNvPr id="23" name="Shape 21"/>
          <p:cNvSpPr/>
          <p:nvPr/>
        </p:nvSpPr>
        <p:spPr>
          <a:xfrm>
            <a:off x="14813280" y="694944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F59E0B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14813280" y="6949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4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1371600" y="8229600"/>
            <a:ext cx="914400" cy="914400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1371600" y="82296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2743200" y="822960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 DB / RAG 환경의 취약점을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실습으로 확인하고 대책을 수립할 수 있다</a:t>
            </a:r>
            <a:endParaRPr lang="en-US" sz="2300" dirty="0"/>
          </a:p>
        </p:txBody>
      </p:sp>
      <p:sp>
        <p:nvSpPr>
          <p:cNvPr id="28" name="Shape 26"/>
          <p:cNvSpPr/>
          <p:nvPr/>
        </p:nvSpPr>
        <p:spPr>
          <a:xfrm>
            <a:off x="14813280" y="836676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8B5CF6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14813280" y="83667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5</a:t>
            </a:r>
            <a:endParaRPr lang="en-US" sz="17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두 가이드 비교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vs KISA — 같은 목표, 다른 렌즈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097280" y="2743200"/>
            <a:ext cx="7498080" cy="5029200"/>
          </a:xfrm>
          <a:prstGeom prst="roundRect">
            <a:avLst>
              <a:gd name="adj" fmla="val 2727"/>
            </a:avLst>
          </a:prstGeom>
          <a:solidFill>
            <a:srgbClr val="3B82F6">
              <a:alpha val="8000"/>
            </a:srgbClr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097280" y="2743200"/>
            <a:ext cx="7498080" cy="73152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1463040" y="2743200"/>
            <a:ext cx="6766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국정원</a:t>
            </a:r>
            <a:r>
              <a:rPr lang="en-US" altLang="ko-KR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</a:t>
            </a:r>
            <a:r>
              <a:rPr lang="en-US" altLang="ko-KR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가이드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463040" y="374904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관점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017520" y="37490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· 대책 중심 (What can go wrong?)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463040" y="475488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체계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017520" y="466542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T01~T15 위협  →  M01~M30 대책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위협과 대책이 1:1 거울 구조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463040" y="576072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분류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017520" y="567126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4개 레이어별 기술 분류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· 데이터모델 · 인프라 · 공급망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63040" y="676656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017520" y="667710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구체적 위협 식별 + 기술 대책 도출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보안 점검 체크리스트로 활용 가능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778240" y="4572000"/>
            <a:ext cx="822960" cy="8229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8778240" y="4572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9784080" y="2743200"/>
            <a:ext cx="7498080" cy="5029200"/>
          </a:xfrm>
          <a:prstGeom prst="roundRect">
            <a:avLst>
              <a:gd name="adj" fmla="val 2727"/>
            </a:avLst>
          </a:prstGeom>
          <a:solidFill>
            <a:srgbClr val="10B981">
              <a:alpha val="8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7"/>
          <p:cNvSpPr/>
          <p:nvPr/>
        </p:nvSpPr>
        <p:spPr>
          <a:xfrm>
            <a:off x="9784080" y="2743200"/>
            <a:ext cx="7498080" cy="7315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10149840" y="2743200"/>
            <a:ext cx="6766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· AI 보안 안내서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0149840" y="374904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관점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1704320" y="37490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 · 책임 중심 (Who should do what?)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149840" y="475488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체계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1704320" y="466542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3역할: 개발자 · 제공자 · 이용자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각 역할에 구체적 수칙 배정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149840" y="576072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분류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11704320" y="567126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생명주기별 보안 내재화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기획 → 수집 → 학습 → 배포 → 운영 → 폐기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149840" y="676656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11704320" y="667710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조직 내 책임 할당 + 거버넌스 설계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보안 정책·규정 수립에 직접 활용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1097280" y="8046720"/>
            <a:ext cx="16184880" cy="731520"/>
          </a:xfrm>
          <a:prstGeom prst="roundRect">
            <a:avLst>
              <a:gd name="adj" fmla="val 12500"/>
            </a:avLst>
          </a:prstGeom>
          <a:solidFill>
            <a:srgbClr val="06B6D4">
              <a:alpha val="12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1463040" y="8046720"/>
            <a:ext cx="1554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결론: </a:t>
            </a:r>
            <a:r>
              <a:rPr lang="en-US" sz="20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NIS로 </a:t>
            </a:r>
            <a:r>
              <a:rPr lang="en-US" sz="20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무엇을 막을지 식별하고, KISA로 </a:t>
            </a:r>
            <a:r>
              <a:rPr lang="en-US" sz="20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누가 언제 </a:t>
            </a:r>
            <a:r>
              <a:rPr lang="en-US" sz="20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실행할지 배정한다 — 두 문서를 함께 써야 완전한 보안 체계</a:t>
            </a:r>
            <a:endParaRPr 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dirty="0"/>
          </a:p>
        </p:txBody>
      </p:sp>
      <p:sp>
        <p:nvSpPr>
          <p:cNvPr id="2" name="Text 0"/>
          <p:cNvSpPr/>
          <p:nvPr/>
        </p:nvSpPr>
        <p:spPr>
          <a:xfrm>
            <a:off x="1463040" y="3291840"/>
            <a:ext cx="153619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  <a:defRPr>
                <a:solidFill>
                  <a:srgbClr val="1F2937"/>
                </a:solidFill>
              </a:defRPr>
            </a:pPr>
            <a:r>
              <a:rPr lang="en-US" sz="7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기관은</a:t>
            </a:r>
            <a:endParaRPr lang="en-US" sz="7200" dirty="0"/>
          </a:p>
          <a:p>
            <a:pPr>
              <a:lnSpc>
                <a:spcPct val="130000"/>
              </a:lnSpc>
              <a:defRPr>
                <a:solidFill>
                  <a:srgbClr val="1F2937"/>
                </a:solidFill>
              </a:defRPr>
            </a:pPr>
            <a:r>
              <a:rPr lang="en-US" sz="7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어떤 유형인가?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463042" y="7095744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국가·공공기관 AI보안 가이드북 (NIS, 2025.12) 제2장 기준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46304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46304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내부망 전용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7" name="Text 5"/>
          <p:cNvSpPr/>
          <p:nvPr/>
        </p:nvSpPr>
        <p:spPr>
          <a:xfrm>
            <a:off x="548640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 연계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50976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9" name="Text 7"/>
          <p:cNvSpPr/>
          <p:nvPr/>
        </p:nvSpPr>
        <p:spPr>
          <a:xfrm>
            <a:off x="950976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대민서비스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353312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353312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 활용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914400" y="965606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보안이 없으면, AI도 없습니다</a:t>
            </a:r>
            <a:endParaRPr lang="en-US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① 내부망 전용 AI시스템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외부망과 연계되지 않아 외부 공격으로부터 상대적으로 안전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7315200" cy="5852160"/>
          </a:xfrm>
          <a:prstGeom prst="roundRect">
            <a:avLst>
              <a:gd name="adj" fmla="val 2500"/>
            </a:avLst>
          </a:prstGeom>
          <a:solidFill>
            <a:srgbClr val="1A1F3D"/>
          </a:solidFill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8404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내부망에서만 운영 → 외부 공격 상대적 안전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→ 물리적·논리적 분리 (M17)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539496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비공개 업무자료 취급 → 인가된 보안등급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학습데이터만 AI가 활용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694944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주요 업무시스템 연계·활용 → 과도한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권한 부여 제한 (M19)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326880" y="2743200"/>
            <a:ext cx="7498080" cy="5852160"/>
          </a:xfrm>
          <a:prstGeom prst="roundRect">
            <a:avLst>
              <a:gd name="adj" fmla="val 2500"/>
            </a:avLst>
          </a:prstGeom>
          <a:solidFill>
            <a:srgbClr val="1A1F3D"/>
          </a:solidFill>
          <a:ln w="12700">
            <a:solidFill>
              <a:srgbClr val="2D3748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969264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주요 위협 → 대책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9692640" y="384048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T05 학습데이터 비인가자 접근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692640" y="448056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M05 M07 M08 M09 M10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9692640" y="603504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T13 AI시스템 권한관리 부실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692640" y="667512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M11 M17 M19 M20 M21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692640" y="749808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스마트 인재관리, AI 정수장, 스마트교차로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1463040" y="8808162"/>
            <a:ext cx="15361920" cy="1097280"/>
          </a:xfrm>
          <a:prstGeom prst="roundRect">
            <a:avLst>
              <a:gd name="adj" fmla="val 8333"/>
            </a:avLst>
          </a:prstGeom>
          <a:solidFill>
            <a:srgbClr val="1E2347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7" name="Text 15"/>
          <p:cNvSpPr/>
          <p:nvPr/>
        </p:nvSpPr>
        <p:spPr>
          <a:xfrm>
            <a:off x="1828800" y="8899602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내부망이라도 비공개 업무자료 취급·제어시스템 연계 시 위협 존재 → 모니터링(M09) + 비상대응(M21) 필수</a:t>
            </a:r>
            <a:endParaRPr lang="en-US" sz="2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② 내부업무용 AI시스템의 외부망 연계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데이터 수집·학습 또는 결과물 외부 전송을 위해 내부망과 외부망 연계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7315200" cy="5486400"/>
          </a:xfrm>
          <a:prstGeom prst="roundRect">
            <a:avLst>
              <a:gd name="adj" fmla="val 2667"/>
            </a:avLst>
          </a:prstGeom>
          <a:solidFill>
            <a:srgbClr val="1A1F3D"/>
          </a:solidFill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8404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외부 자료 수집, 학습에 활용 → 오염된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데이터 차단, 신뢰 출처 활용 (M01, M03)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539496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내부 AI 결과물 외부 전송 → 민감정보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포함 방지, 인가 학습데이터만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694944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내·외부망 접점 → 비인가자 침투 차단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경계보안 강화 (M17)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326880" y="2743200"/>
            <a:ext cx="7498080" cy="5486400"/>
          </a:xfrm>
          <a:prstGeom prst="roundRect">
            <a:avLst>
              <a:gd name="adj" fmla="val 2667"/>
            </a:avLst>
          </a:prstGeom>
          <a:solidFill>
            <a:srgbClr val="1A1F3D"/>
          </a:solidFill>
          <a:ln w="12700">
            <a:solidFill>
              <a:srgbClr val="2D3748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969264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주요 위협 → 대책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9692640" y="384048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T01 학습데이터 오염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692640" y="438912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 M03 M04 M05 M08 M10 M29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9692640" y="539496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T03 AI 백도어 삽입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692640" y="594360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M01~M03 M09~M12 M22~M24 M26 M29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9692640" y="694944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T06 AI모델 추출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9692640" y="749808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M16 M17 M28 M29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1463040" y="8517222"/>
            <a:ext cx="15361920" cy="1371600"/>
          </a:xfrm>
          <a:prstGeom prst="roundRect">
            <a:avLst>
              <a:gd name="adj" fmla="val 6667"/>
            </a:avLst>
          </a:prstGeom>
          <a:solidFill>
            <a:srgbClr val="1E2347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8" name="Text 16"/>
          <p:cNvSpPr/>
          <p:nvPr/>
        </p:nvSpPr>
        <p:spPr>
          <a:xfrm>
            <a:off x="1828800" y="8608662"/>
            <a:ext cx="1463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AI 신고접수시스템 — 외부 음성→텍스트 변환, 내부 유사질의 검색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보안대책: 개인정보 포함 학습데이터 등급분류·관리(M07), 망연계구간 경계보안 강화(M17)</a:t>
            </a:r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③ 대민서비스용 AI시스템의 내부망 연계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사용자에게 서비스 제공 — 불특정 다수의 적대적 공격 대비 필요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15361920" cy="3291840"/>
          </a:xfrm>
          <a:prstGeom prst="roundRect">
            <a:avLst>
              <a:gd name="adj" fmla="val 4444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74904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불특정 다수가 AI시스템 접근 가능 → 입·출력 필터링(M13), 가드레일 다중화(M15), 모니터링(M09)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448056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AI 생성 결과물을 외부 제공 → 민감정보 포함 방지, 인가 학습데이터만 활용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521208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사용자-AI시스템 통신구간 노출 → 통신구간 보호대책 마련 (M18)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46304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164592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T04 학습데이터 추출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64592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M05 M08 M09 M14 M15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539496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3" name="Text 11"/>
          <p:cNvSpPr/>
          <p:nvPr/>
        </p:nvSpPr>
        <p:spPr>
          <a:xfrm>
            <a:off x="557784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T07 민감정보 입력·유출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57784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M06 M07 M09 M13~M15 M18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932688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6" name="Text 14"/>
          <p:cNvSpPr/>
          <p:nvPr/>
        </p:nvSpPr>
        <p:spPr>
          <a:xfrm>
            <a:off x="950976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T08 프롬프트 인젝션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50976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M13 M14 M15 M22~M24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1325880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9" name="Text 17"/>
          <p:cNvSpPr/>
          <p:nvPr/>
        </p:nvSpPr>
        <p:spPr>
          <a:xfrm>
            <a:off x="1344168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T11 서비스 거부 공격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344168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M14 M27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463040" y="9705940"/>
            <a:ext cx="1536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기관 특화 정보검색 AI 챗봇 — 공개등급 학습데이터만 구성(M07), 프롬프트 인젝션 방어(M13, M14)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6459200" y="9656064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④ 상용 AI서비스 활용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 등 외부 상용 AI서비스를 기관에서 사용 시 보안위협과 보안대책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15361920" cy="3321764"/>
          </a:xfrm>
          <a:prstGeom prst="roundRect">
            <a:avLst>
              <a:gd name="adj" fmla="val 5000"/>
            </a:avLst>
          </a:prstGeom>
          <a:solidFill>
            <a:srgbClr val="1A1F3D"/>
          </a:solidFill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749040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기관 내부정보 입력 → 텍스트, 음성, 이미지 등 다양한 형태로 외부 유출 가능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입·출력 필터링(M13) 및 AI시스템 모니터링 체계 마련(M09)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4572000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내·외부망 접점 발생 → 공격자가 상용 AI서비스 연계구간 통해 내부망 침투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망연계구간 경계보안 강화(M17)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53949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1F2937"/>
                </a:solidFill>
              </a:defRPr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상용 AI서비스 계정·보안관리 → 정기 사용자 교육(M30)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1371600" y="6156404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1F2937"/>
                </a:solidFill>
              </a:defRPr>
            </a:pPr>
            <a:r>
              <a:rPr lang="en-US" sz="2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AI서비스 활용 보안수칙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146304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64592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입력 금지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4592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비밀·개인정보·소스코드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AI에 입력하지 않음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539496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4" name="Text 12"/>
          <p:cNvSpPr/>
          <p:nvPr/>
        </p:nvSpPr>
        <p:spPr>
          <a:xfrm>
            <a:off x="557784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AI-DLP 필터링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57784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입·출력 자동 검사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유출 차단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932688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7" name="Text 15"/>
          <p:cNvSpPr/>
          <p:nvPr/>
        </p:nvSpPr>
        <p:spPr>
          <a:xfrm>
            <a:off x="950976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 로그 관리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950976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입·출력 이력 모니터링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유출 시도 파악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1325880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20" name="Text 18"/>
          <p:cNvSpPr/>
          <p:nvPr/>
        </p:nvSpPr>
        <p:spPr>
          <a:xfrm>
            <a:off x="1344168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키 보안관리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44168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노출 방지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정기 갱신·접근 제한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8412480" y="9755816"/>
            <a:ext cx="1536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i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삼성전자 사례(2023): 직원이 ChatGPT에 반도체 코드 붙여넣기 → 전사 사용 금지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914400" y="965606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보안이 없으면, AI도 없습니다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0" y="-9939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solidFill>
                <a:srgbClr val="002060"/>
              </a:solidFill>
            </a:endParaRPr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유형별 핵심 대책 요약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유형에서 가장 먼저 적용해야 할 대책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46304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46304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내부망 전용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7" name="Text 5"/>
          <p:cNvSpPr/>
          <p:nvPr/>
        </p:nvSpPr>
        <p:spPr>
          <a:xfrm>
            <a:off x="548640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 연계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41832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9" name="Text 7"/>
          <p:cNvSpPr/>
          <p:nvPr/>
        </p:nvSpPr>
        <p:spPr>
          <a:xfrm>
            <a:off x="941832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대민서비스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3350240" y="256032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8B5CF6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3350240" y="25603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2880" y="356616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경계보안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64592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물리·논리 분리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566928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망연계 DMZ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960120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+ M18 통신보호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13533120" y="365760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중계서버 방화벽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182880" y="502920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 err="1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</a:t>
            </a:r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b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b="1" dirty="0" err="1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보호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64592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M07 보안등급별 학습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" name="Text 23"/>
          <p:cNvSpPr/>
          <p:nvPr/>
        </p:nvSpPr>
        <p:spPr>
          <a:xfrm>
            <a:off x="566928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 M03 출처 검증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960120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M07 공개등급만 활용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9" name="Text 27"/>
          <p:cNvSpPr/>
          <p:nvPr/>
        </p:nvSpPr>
        <p:spPr>
          <a:xfrm>
            <a:off x="13533120" y="512064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AI-DLP 필터링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0" name="Text 28"/>
          <p:cNvSpPr/>
          <p:nvPr/>
        </p:nvSpPr>
        <p:spPr>
          <a:xfrm>
            <a:off x="182880" y="649224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접근 통제</a:t>
            </a: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164592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M19 과도한 권한 제한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566928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M19 + M20 승인절차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6" name="Text 34"/>
          <p:cNvSpPr/>
          <p:nvPr/>
        </p:nvSpPr>
        <p:spPr>
          <a:xfrm>
            <a:off x="960120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M14 입력제한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8" name="Text 36"/>
          <p:cNvSpPr/>
          <p:nvPr/>
        </p:nvSpPr>
        <p:spPr>
          <a:xfrm>
            <a:off x="13533120" y="658368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M30 사용자 교육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9" name="Text 37"/>
          <p:cNvSpPr/>
          <p:nvPr/>
        </p:nvSpPr>
        <p:spPr>
          <a:xfrm>
            <a:off x="153786" y="8297766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모니터링</a:t>
            </a: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164592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로깅·모니터링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3" name="Text 41"/>
          <p:cNvSpPr/>
          <p:nvPr/>
        </p:nvSpPr>
        <p:spPr>
          <a:xfrm>
            <a:off x="566928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+ M21 비상대응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5" name="Text 43"/>
          <p:cNvSpPr/>
          <p:nvPr/>
        </p:nvSpPr>
        <p:spPr>
          <a:xfrm>
            <a:off x="960120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이상행위 탐지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7" name="Text 45"/>
          <p:cNvSpPr/>
          <p:nvPr/>
        </p:nvSpPr>
        <p:spPr>
          <a:xfrm>
            <a:off x="13533120" y="804672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입출력 로그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8" name="Text 46"/>
          <p:cNvSpPr/>
          <p:nvPr/>
        </p:nvSpPr>
        <p:spPr>
          <a:xfrm>
            <a:off x="182880" y="8010144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대비</a:t>
            </a: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1645920" y="843492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모의공격 수행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2" name="Text 50"/>
          <p:cNvSpPr/>
          <p:nvPr/>
        </p:nvSpPr>
        <p:spPr>
          <a:xfrm>
            <a:off x="5669280" y="831088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M24 강건성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Text 52"/>
          <p:cNvSpPr/>
          <p:nvPr/>
        </p:nvSpPr>
        <p:spPr>
          <a:xfrm>
            <a:off x="9601200" y="831088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M15 가드레일 다중화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6ECAC-C7E6-8D1C-F044-3FF3E60FC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B3A50C8-20C2-31C5-9804-146682C886E8}"/>
              </a:ext>
            </a:extLst>
          </p:cNvPr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Part 2 소결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68E7106-EE75-6862-3908-C623D9729E53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한 프레임워크만으로는 반드시 공백이 생긴다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651425D-3E4F-A5FC-9926-98E792DE012A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D9D1D286-7B2E-D11C-A0DC-BB41CBD139BF}"/>
              </a:ext>
            </a:extLst>
          </p:cNvPr>
          <p:cNvSpPr/>
          <p:nvPr/>
        </p:nvSpPr>
        <p:spPr>
          <a:xfrm>
            <a:off x="731520" y="1920240"/>
            <a:ext cx="17007840" cy="100584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CEE2A17-281E-B51A-8C24-45696F03B16E}"/>
              </a:ext>
            </a:extLst>
          </p:cNvPr>
          <p:cNvSpPr/>
          <p:nvPr/>
        </p:nvSpPr>
        <p:spPr>
          <a:xfrm>
            <a:off x="1097280" y="2057400"/>
            <a:ext cx="16459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→ KISA → OWASP </a:t>
            </a:r>
            <a:r>
              <a:rPr lang="en-US" sz="3600" b="1" dirty="0" err="1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순서가</a:t>
            </a: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AI 도입의 기본 검증 체계</a:t>
            </a:r>
            <a:endParaRPr lang="en-US" sz="36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9CB6971-5B25-B9C1-ABD7-33096069B670}"/>
              </a:ext>
            </a:extLst>
          </p:cNvPr>
          <p:cNvSpPr/>
          <p:nvPr/>
        </p:nvSpPr>
        <p:spPr>
          <a:xfrm>
            <a:off x="731520" y="320040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A02E918-B5C7-1A66-453E-9E2F355FDB02}"/>
              </a:ext>
            </a:extLst>
          </p:cNvPr>
          <p:cNvSpPr/>
          <p:nvPr/>
        </p:nvSpPr>
        <p:spPr>
          <a:xfrm>
            <a:off x="914400" y="32735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🔷</a:t>
            </a:r>
            <a:endParaRPr lang="en-US" sz="3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70D2CF9-FB6A-BA52-B425-789FC545EE51}"/>
              </a:ext>
            </a:extLst>
          </p:cNvPr>
          <p:cNvSpPr/>
          <p:nvPr/>
        </p:nvSpPr>
        <p:spPr>
          <a:xfrm>
            <a:off x="1965960" y="329184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NIS는 법적 위협 분류 기준 — 시작점이지 완성이 아니다. LLM05·07·09를 커버 못 함</a:t>
            </a:r>
            <a:endParaRPr lang="en-US" sz="30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36DFA3F4-88F8-5805-95FA-BC743BCA68E3}"/>
              </a:ext>
            </a:extLst>
          </p:cNvPr>
          <p:cNvSpPr/>
          <p:nvPr/>
        </p:nvSpPr>
        <p:spPr>
          <a:xfrm>
            <a:off x="731520" y="438912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7A149A84-4707-5A68-EDB2-3FA2E285008E}"/>
              </a:ext>
            </a:extLst>
          </p:cNvPr>
          <p:cNvSpPr/>
          <p:nvPr/>
        </p:nvSpPr>
        <p:spPr>
          <a:xfrm>
            <a:off x="914400" y="446227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🔶</a:t>
            </a:r>
            <a:endParaRPr lang="en-US" sz="3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AEBC38C0-78E6-E16F-15F7-1D9F0C76A386}"/>
              </a:ext>
            </a:extLst>
          </p:cNvPr>
          <p:cNvSpPr/>
          <p:nvPr/>
        </p:nvSpPr>
        <p:spPr>
          <a:xfrm>
            <a:off x="1965960" y="448056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KISA가 역할을 배분해야 책임 소재가 명확 — 외주 계약 시 안전성 범주 포함 필수</a:t>
            </a:r>
            <a:endParaRPr lang="en-US" sz="300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A2A91855-AE3C-59FF-053A-648DC9601DBE}"/>
              </a:ext>
            </a:extLst>
          </p:cNvPr>
          <p:cNvSpPr/>
          <p:nvPr/>
        </p:nvSpPr>
        <p:spPr>
          <a:xfrm>
            <a:off x="731520" y="557784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5E9B8F46-9B0B-5AB0-E37B-41F681487458}"/>
              </a:ext>
            </a:extLst>
          </p:cNvPr>
          <p:cNvSpPr/>
          <p:nvPr/>
        </p:nvSpPr>
        <p:spPr>
          <a:xfrm>
            <a:off x="914400" y="565099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🔵</a:t>
            </a:r>
            <a:endParaRPr lang="en-US" sz="3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F5D8AB8-7247-7C4B-4CE4-6FC4589B5F25}"/>
              </a:ext>
            </a:extLst>
          </p:cNvPr>
          <p:cNvSpPr/>
          <p:nvPr/>
        </p:nvSpPr>
        <p:spPr>
          <a:xfrm>
            <a:off x="1965960" y="566928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OWASP가 구현을 검증해야 코드 레벨 공백이 닫힘 — LLM05·07 대응 구현 확인</a:t>
            </a:r>
            <a:endParaRPr lang="en-US" sz="30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16C1462D-EE8F-8E47-6DD2-27AA98242FD3}"/>
              </a:ext>
            </a:extLst>
          </p:cNvPr>
          <p:cNvSpPr/>
          <p:nvPr/>
        </p:nvSpPr>
        <p:spPr>
          <a:xfrm>
            <a:off x="731520" y="676656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634548C3-14B4-2DCF-33C3-6C8C2FFAF0C0}"/>
              </a:ext>
            </a:extLst>
          </p:cNvPr>
          <p:cNvSpPr/>
          <p:nvPr/>
        </p:nvSpPr>
        <p:spPr>
          <a:xfrm>
            <a:off x="914400" y="683971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❗</a:t>
            </a:r>
            <a:endParaRPr lang="en-US" sz="32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A1C2E7C4-1E7E-1459-E5E3-A30F4D220E94}"/>
              </a:ext>
            </a:extLst>
          </p:cNvPr>
          <p:cNvSpPr/>
          <p:nvPr/>
        </p:nvSpPr>
        <p:spPr>
          <a:xfrm>
            <a:off x="1965960" y="685800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LLM09 환각은 세 프레임워크로도 완전하지 않음 — 인간 검증 프로세스 의무화 필요</a:t>
            </a:r>
            <a:endParaRPr lang="en-US" sz="3000" dirty="0"/>
          </a:p>
        </p:txBody>
      </p:sp>
      <p:pic>
        <p:nvPicPr>
          <p:cNvPr id="22" name="Image 0" descr="/sessions/peaceful-stoic-bardeen/imgs/tonghap_logo.png">
            <a:extLst>
              <a:ext uri="{FF2B5EF4-FFF2-40B4-BE49-F238E27FC236}">
                <a16:creationId xmlns:a16="http://schemas.microsoft.com/office/drawing/2014/main" id="{BF708C3E-CED6-3A60-9F88-FD43FD5D2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0480" y="9235440"/>
            <a:ext cx="2560320" cy="822960"/>
          </a:xfrm>
          <a:prstGeom prst="rect">
            <a:avLst/>
          </a:prstGeom>
        </p:spPr>
      </p:pic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30E4BF67-21A4-86A3-0415-4621BC40D6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37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26114962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 핵심 요약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· KISA — 세 줄 정리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1371600" y="274320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286000" y="274320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T01~T15: 4개 레이어(입출력·데이터모델·인프라·공급망)로 위협을 분류하고, M01~M30 대책이 거울처럼 대응한다.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371600" y="429768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286000" y="429768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3역할: 개발자·제공자·이용자가 각자의 수칙을 지켜야 AI 보안이 완성된다.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71600" y="585216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286000" y="585216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기관 유형(내부망·외부연계·대민서비스·상용AI)에 따라 우선 적용할 대책이 다르다.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97280" y="7589520"/>
            <a:ext cx="16002000" cy="914400"/>
          </a:xfrm>
          <a:prstGeom prst="roundRect">
            <a:avLst>
              <a:gd name="adj" fmla="val 10000"/>
            </a:avLst>
          </a:prstGeom>
          <a:solidFill>
            <a:srgbClr val="111848">
              <a:alpha val="8000"/>
            </a:srgbClr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1645920" y="7589520"/>
            <a:ext cx="1508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다음 → 슬롯 2: </a:t>
            </a:r>
            <a:r>
              <a:rPr lang="en-US" sz="2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 — NIS 지도 위에 OWASP 언어를 겹쳐봅니다</a:t>
            </a:r>
            <a:endParaRPr lang="en-US" sz="23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1411" y="2351871"/>
            <a:ext cx="18285178" cy="395964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24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159FAA-354D-FF72-6016-D4E2AA0F0A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ko-KR" smtClean="0"/>
              <a:pPr/>
              <a:t>39</a:t>
            </a:fld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참고 자료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오늘 강의의 세 가지 기반 문서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1097280" y="3398092"/>
            <a:ext cx="91440" cy="4408265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3727805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ko-KR" altLang="en-US" sz="3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국가</a:t>
            </a:r>
            <a:r>
              <a:rPr lang="en-KR" sz="3200" dirty="0"/>
              <a:t>·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공공기관 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0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가이드북</a:t>
            </a:r>
            <a:b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국가정보원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(NIS)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7160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생성형 AI 보안 위협·대책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</a:t>
            </a:r>
            <a:r>
              <a:rPr lang="en-US" altLang="ko-KR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T15 / M01</a:t>
            </a:r>
            <a:r>
              <a:rPr lang="en-US" altLang="ko-KR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M30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76656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6766560" y="3398092"/>
            <a:ext cx="91440" cy="4408265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7040880" y="3727805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인공지능 보안</a:t>
            </a: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0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안내서</a:t>
            </a:r>
            <a:b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04088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보안 안내서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역할별 책임 체계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1243584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12435840" y="3398092"/>
            <a:ext cx="91440" cy="4408265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2710160" y="3471773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1271016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개발자 관점</a:t>
            </a:r>
            <a:endParaRPr lang="en-US" sz="2600" dirty="0"/>
          </a:p>
          <a:p>
            <a:pPr marL="0" indent="0">
              <a:buNone/>
            </a:pPr>
            <a:r>
              <a:rPr lang="en-US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LLM01</a:t>
            </a:r>
            <a:r>
              <a:rPr lang="en-US" altLang="ko-KR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LLM10 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(2025)</a:t>
            </a:r>
            <a:endParaRPr lang="en-US" sz="2600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B2BE810-A0CF-278D-BD85-2F1FBE9F72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4</a:t>
            </a:fld>
            <a:endParaRPr lang="en-K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브리지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이야기 전에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371600" y="64008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데이터로 할 수 있는 일 — 실제 사례 두 가지</a:t>
            </a:r>
            <a:endParaRPr lang="en-US" sz="3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343DE-BED1-387A-931B-AA04D8F50A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5</a:t>
            </a:fld>
            <a:endParaRPr lang="en-K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사례 01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공개 사진 30억 장 — 얼굴 하나로 당신을 찾아낸다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T07 연결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097280" y="2011680"/>
            <a:ext cx="8412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2148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Clearview AI (미국, 2017~현재)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71600" y="269748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SNS·뉴스·공공 기록에서 30억 장+ 얼굴 사진 무단 수집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구축 → 미국·캐나다·호주 3,100개+ 법집행기관 납품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97280" y="4114800"/>
            <a:ext cx="8412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42519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어떻게 쓰이는가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371600" y="48006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현장 사진 1장 업로드 → 수초 내 이름·주소·SNS 계정 반환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당신 얼굴이 찍힌 곳이라면 어디서든 추적 가능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097280" y="6217920"/>
            <a:ext cx="8412480" cy="1920240"/>
          </a:xfrm>
          <a:prstGeom prst="rect">
            <a:avLst/>
          </a:prstGeom>
          <a:solidFill>
            <a:srgbClr val="F0F2F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1371600" y="6355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결과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371600" y="681228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GDPR / 캐나다 / 호주 프라이버시 </a:t>
            </a:r>
            <a:r>
              <a:rPr lang="en-US" sz="2400" i="1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위반</a:t>
            </a: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과징금·사용 금지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그러나 이미 전 세계 DB는 존재한다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9875520" y="2011680"/>
            <a:ext cx="7315200" cy="6126480"/>
          </a:xfrm>
          <a:prstGeom prst="rect">
            <a:avLst/>
          </a:prstGeom>
          <a:solidFill>
            <a:srgbClr val="11184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Text 14"/>
          <p:cNvSpPr/>
          <p:nvPr/>
        </p:nvSpPr>
        <p:spPr>
          <a:xfrm>
            <a:off x="10149840" y="2651760"/>
            <a:ext cx="676656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당신이 10년 전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올린 사진 한 장이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지금 이 순간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누군가를 특정하는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 쓰이고 있을 수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있습니다.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Clearview AI · EU GDPR 위반 과징금 (2022) · GAO 얼굴인식 기술 보고서 2023</a:t>
            </a:r>
            <a:endParaRPr lang="en-US" sz="1400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91101AA-902E-54C4-26DC-5654F83ABF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6</a:t>
            </a:fld>
            <a:endParaRPr lang="en-K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사례 02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DNA에서 용의자 얼굴을 — AI 표현형 분석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T02·T04 연결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097280" y="2103120"/>
            <a:ext cx="777240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228600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1: Parabon NanoLabs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371600" y="2834640"/>
            <a:ext cx="7223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범죄 현장 DNA → AI 모델 → 피부색·눈색·얼굴형 예측 → 실제 몽타주 (Snapshot DNA Phenotyping)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97280" y="5303520"/>
            <a:ext cx="777240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548640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2: Harvard Medical School (2019)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371600" y="6035040"/>
            <a:ext cx="7223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익명화된 의료 유전체 → 공개 DB 교차 분석 → 익명화 해제, 개인 식별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9601200" y="2103120"/>
            <a:ext cx="7315200" cy="6126480"/>
          </a:xfrm>
          <a:prstGeom prst="rect">
            <a:avLst/>
          </a:prstGeom>
          <a:solidFill>
            <a:srgbClr val="11184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9875520" y="2743200"/>
            <a:ext cx="676656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익명화했다고 안전한 게 아닙니다.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AI는 '다른 데이터'와 연결해서 다시 특정합니다.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연결: AI가 학습한 데이터에서 민감정보를 재구성 → T02, T04</a:t>
            </a:r>
            <a:endParaRPr lang="en-US" sz="1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56A43663-E440-DA68-7AC2-41E141C42F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7</a:t>
            </a:fld>
            <a:endParaRPr lang="en-K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공통 원리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공개된 조각 + 추론 =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비공개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정보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37160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55448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데이터 A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93776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576072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데이터 B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05256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969264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987552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추론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325880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13990320" y="1874520"/>
            <a:ext cx="3200400" cy="1280160"/>
          </a:xfrm>
          <a:prstGeom prst="rect">
            <a:avLst/>
          </a:prstGeom>
          <a:solidFill>
            <a:srgbClr val="EF4444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417320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비공개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109728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7" name="Shape 15"/>
          <p:cNvSpPr/>
          <p:nvPr/>
        </p:nvSpPr>
        <p:spPr>
          <a:xfrm>
            <a:off x="1097280" y="4005072"/>
            <a:ext cx="109728" cy="30175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137160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속도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137160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수일 → 수초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676656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6766560" y="4005072"/>
            <a:ext cx="109728" cy="30175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704088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규모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704088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1명 → 수백만 명 동시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1243584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12435840" y="4005072"/>
            <a:ext cx="109728" cy="301752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1271016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정확도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1271016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추론 오류 급감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1371600" y="822960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이것이 T07·T08의 근본 원인입니다</a:t>
            </a:r>
            <a:endParaRPr lang="en-US" sz="2600" dirty="0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9162A6B-4F16-A856-7E72-CE99437EF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8</a:t>
            </a:fld>
            <a:endParaRPr lang="en-K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브리지 → 본강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 두 사례, AI 보안과 어떻게 연결되는가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4414598"/>
            <a:ext cx="16093440" cy="164592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4597478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DNA 복원 사례 → T02: 비인가 민감정보 학습 / T04: </a:t>
            </a:r>
            <a:r>
              <a:rPr lang="ko-KR" alt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학습데이터 추출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1086789" y="2622376"/>
            <a:ext cx="16093440" cy="164592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Text 6"/>
          <p:cNvSpPr/>
          <p:nvPr/>
        </p:nvSpPr>
        <p:spPr>
          <a:xfrm>
            <a:off x="1361109" y="2805256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조각 + AI 추론 = 비공개 정보 → T07 </a:t>
            </a:r>
            <a:r>
              <a:rPr lang="en-US" sz="28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</a:t>
            </a: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ko-KR" alt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</a:t>
            </a:r>
            <a:r>
              <a:rPr lang="en-US" altLang="ko-KR" b="1" dirty="0"/>
              <a:t>·</a:t>
            </a:r>
            <a:r>
              <a:rPr lang="en-US" sz="28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유출</a:t>
            </a: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(속도·규모·정확도로 증폭)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1097280" y="6217920"/>
            <a:ext cx="16093440" cy="1645920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6400800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지금부터는 이 능력이 AI 시스템을 통해 어떻게 위협이 되는지 — NIS 분류체계로</a:t>
            </a:r>
            <a:endParaRPr lang="en-US" sz="28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24EB5B-273D-0338-0737-1F46768FD7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9</a:t>
            </a:fld>
            <a:endParaRPr lang="en-K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3636</Words>
  <Application>Microsoft Macintosh PowerPoint</Application>
  <PresentationFormat>사용자 지정</PresentationFormat>
  <Paragraphs>839</Paragraphs>
  <Slides>39</Slides>
  <Notes>39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39</vt:i4>
      </vt:variant>
    </vt:vector>
  </HeadingPairs>
  <TitlesOfParts>
    <vt:vector size="46" baseType="lpstr">
      <vt:lpstr>Play</vt:lpstr>
      <vt:lpstr>Sen Medium</vt:lpstr>
      <vt:lpstr>Aptos</vt:lpstr>
      <vt:lpstr>Arial</vt:lpstr>
      <vt:lpstr>Calibri</vt:lpstr>
      <vt:lpstr>Calibri Light</vt:lpstr>
      <vt:lpstr>Office Theme</vt:lpstr>
      <vt:lpstr>2026년 생성형AI 보안취약점 분석 교육 생성형 AI 보안위협 및 보안성 검증  (국정원/KISA 생성형AI 보안가이드 비교분석)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1강: 생성형 AI 보안 위협 체계 — T01~T15</dc:title>
  <dc:subject>PptxGenJS Presentation</dc:subject>
  <dc:creator>Security Lecture Team</dc:creator>
  <cp:lastModifiedBy>Sulgi Kim</cp:lastModifiedBy>
  <cp:revision>329</cp:revision>
  <dcterms:created xsi:type="dcterms:W3CDTF">2026-04-08T02:22:54Z</dcterms:created>
  <dcterms:modified xsi:type="dcterms:W3CDTF">2026-04-13T07:12:03Z</dcterms:modified>
</cp:coreProperties>
</file>